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301" r:id="rId2"/>
    <p:sldId id="521" r:id="rId3"/>
    <p:sldId id="739" r:id="rId4"/>
    <p:sldId id="740" r:id="rId5"/>
    <p:sldId id="741" r:id="rId6"/>
    <p:sldId id="738" r:id="rId7"/>
    <p:sldId id="722" r:id="rId8"/>
    <p:sldId id="723" r:id="rId9"/>
    <p:sldId id="640" r:id="rId10"/>
    <p:sldId id="570" r:id="rId11"/>
    <p:sldId id="650" r:id="rId12"/>
    <p:sldId id="742" r:id="rId13"/>
    <p:sldId id="651" r:id="rId14"/>
    <p:sldId id="652" r:id="rId15"/>
    <p:sldId id="653" r:id="rId16"/>
    <p:sldId id="658" r:id="rId17"/>
    <p:sldId id="654" r:id="rId18"/>
    <p:sldId id="655" r:id="rId19"/>
    <p:sldId id="656" r:id="rId20"/>
    <p:sldId id="657" r:id="rId21"/>
    <p:sldId id="665" r:id="rId22"/>
    <p:sldId id="666" r:id="rId23"/>
    <p:sldId id="667" r:id="rId24"/>
    <p:sldId id="668" r:id="rId25"/>
    <p:sldId id="669" r:id="rId26"/>
    <p:sldId id="670" r:id="rId27"/>
    <p:sldId id="671" r:id="rId28"/>
    <p:sldId id="672" r:id="rId29"/>
    <p:sldId id="680" r:id="rId30"/>
    <p:sldId id="681" r:id="rId31"/>
    <p:sldId id="682" r:id="rId32"/>
    <p:sldId id="683" r:id="rId33"/>
    <p:sldId id="684" r:id="rId34"/>
    <p:sldId id="685" r:id="rId35"/>
    <p:sldId id="719" r:id="rId36"/>
    <p:sldId id="686" r:id="rId37"/>
    <p:sldId id="687" r:id="rId38"/>
    <p:sldId id="697" r:id="rId39"/>
    <p:sldId id="698" r:id="rId40"/>
    <p:sldId id="699" r:id="rId41"/>
    <p:sldId id="700" r:id="rId42"/>
    <p:sldId id="701" r:id="rId43"/>
    <p:sldId id="702" r:id="rId44"/>
    <p:sldId id="703" r:id="rId45"/>
    <p:sldId id="704" r:id="rId46"/>
    <p:sldId id="712" r:id="rId47"/>
    <p:sldId id="713" r:id="rId48"/>
    <p:sldId id="714" r:id="rId49"/>
    <p:sldId id="715" r:id="rId50"/>
    <p:sldId id="716" r:id="rId51"/>
    <p:sldId id="705" r:id="rId52"/>
    <p:sldId id="706" r:id="rId53"/>
    <p:sldId id="717" r:id="rId54"/>
    <p:sldId id="728" r:id="rId55"/>
    <p:sldId id="729" r:id="rId56"/>
    <p:sldId id="730" r:id="rId57"/>
    <p:sldId id="733" r:id="rId58"/>
    <p:sldId id="734" r:id="rId59"/>
    <p:sldId id="735" r:id="rId60"/>
  </p:sldIdLst>
  <p:sldSz cx="9144000" cy="5143500" type="screen16x9"/>
  <p:notesSz cx="6858000" cy="9144000"/>
  <p:custDataLst>
    <p:tags r:id="rId6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3F6C"/>
    <a:srgbClr val="46BCDE"/>
    <a:srgbClr val="0E22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897" autoAdjust="0"/>
    <p:restoredTop sz="95160" autoAdjust="0"/>
  </p:normalViewPr>
  <p:slideViewPr>
    <p:cSldViewPr snapToGrid="0">
      <p:cViewPr>
        <p:scale>
          <a:sx n="100" d="100"/>
          <a:sy n="100" d="100"/>
        </p:scale>
        <p:origin x="987" y="139"/>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37FD7A-F41B-4FED-8E35-F78DB9F4D037}" type="datetimeFigureOut">
              <a:rPr lang="zh-CN" altLang="en-US" smtClean="0"/>
              <a:t>2022/3/2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537CBA-0E44-4282-A4F0-C3BCC1A4C2D1}" type="slidenum">
              <a:rPr lang="zh-CN" altLang="en-US" smtClean="0"/>
              <a:t>‹#›</a:t>
            </a:fld>
            <a:endParaRPr lang="zh-CN" altLang="en-US"/>
          </a:p>
        </p:txBody>
      </p:sp>
    </p:spTree>
    <p:extLst>
      <p:ext uri="{BB962C8B-B14F-4D97-AF65-F5344CB8AC3E}">
        <p14:creationId xmlns:p14="http://schemas.microsoft.com/office/powerpoint/2010/main" val="1365836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1</a:t>
            </a:fld>
            <a:endParaRPr lang="en-US" altLang="zh-CN"/>
          </a:p>
        </p:txBody>
      </p:sp>
    </p:spTree>
    <p:extLst>
      <p:ext uri="{BB962C8B-B14F-4D97-AF65-F5344CB8AC3E}">
        <p14:creationId xmlns:p14="http://schemas.microsoft.com/office/powerpoint/2010/main" val="1062202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a:t>
            </a:fld>
            <a:endParaRPr lang="zh-CN" altLang="en-US" dirty="0"/>
          </a:p>
        </p:txBody>
      </p:sp>
    </p:spTree>
    <p:extLst>
      <p:ext uri="{BB962C8B-B14F-4D97-AF65-F5344CB8AC3E}">
        <p14:creationId xmlns:p14="http://schemas.microsoft.com/office/powerpoint/2010/main" val="888709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
        <p:nvSpPr>
          <p:cNvPr id="7" name="矩形 6">
            <a:extLst>
              <a:ext uri="{FF2B5EF4-FFF2-40B4-BE49-F238E27FC236}">
                <a16:creationId xmlns:a16="http://schemas.microsoft.com/office/drawing/2014/main" id="{C3CF4CA7-7AAC-4C45-88E6-57EAF6DA16C9}"/>
              </a:ext>
            </a:extLst>
          </p:cNvPr>
          <p:cNvSpPr/>
          <p:nvPr userDrawn="1"/>
        </p:nvSpPr>
        <p:spPr>
          <a:xfrm>
            <a:off x="0" y="4835507"/>
            <a:ext cx="9144000" cy="307777"/>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Tree>
    <p:extLst>
      <p:ext uri="{BB962C8B-B14F-4D97-AF65-F5344CB8AC3E}">
        <p14:creationId xmlns:p14="http://schemas.microsoft.com/office/powerpoint/2010/main" val="815011272"/>
      </p:ext>
    </p:extLst>
  </p:cSld>
  <p:clrMapOvr>
    <a:masterClrMapping/>
  </p:clrMapOvr>
  <p:transition spd="slow">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105365753"/>
      </p:ext>
    </p:extLst>
  </p:cSld>
  <p:clrMapOvr>
    <a:masterClrMapping/>
  </p:clrMapOvr>
  <p:transition spd="slow">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619847810"/>
      </p:ext>
    </p:extLst>
  </p:cSld>
  <p:clrMapOvr>
    <a:masterClrMapping/>
  </p:clrMapOvr>
  <p:transition spd="slow">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0957390"/>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cSld name="1_标题幻灯片">
    <p:bg>
      <p:bgPr>
        <a:pattFill prst="ltUpDiag">
          <a:fgClr>
            <a:schemeClr val="accent6">
              <a:lumMod val="85000"/>
            </a:schemeClr>
          </a:fgClr>
          <a:bgClr>
            <a:schemeClr val="bg1"/>
          </a:bgClr>
        </a:patt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6B1EA47-AA99-4F55-AEF3-3DA66267A0C2}"/>
              </a:ext>
            </a:extLst>
          </p:cNvPr>
          <p:cNvSpPr/>
          <p:nvPr userDrawn="1"/>
        </p:nvSpPr>
        <p:spPr>
          <a:xfrm>
            <a:off x="0" y="4835507"/>
            <a:ext cx="9144000" cy="307777"/>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pic>
        <p:nvPicPr>
          <p:cNvPr id="4" name="图片 3">
            <a:extLst>
              <a:ext uri="{FF2B5EF4-FFF2-40B4-BE49-F238E27FC236}">
                <a16:creationId xmlns:a16="http://schemas.microsoft.com/office/drawing/2014/main" id="{B9470B42-93C0-4049-B9CB-A8EBAAC7803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85054" y="0"/>
            <a:ext cx="1064467" cy="963887"/>
          </a:xfrm>
          <a:prstGeom prst="rect">
            <a:avLst/>
          </a:prstGeom>
        </p:spPr>
      </p:pic>
    </p:spTree>
    <p:extLst>
      <p:ext uri="{BB962C8B-B14F-4D97-AF65-F5344CB8AC3E}">
        <p14:creationId xmlns:p14="http://schemas.microsoft.com/office/powerpoint/2010/main" val="63937429"/>
      </p:ext>
    </p:extLst>
  </p:cSld>
  <p:clrMapOvr>
    <a:masterClrMapping/>
  </p:clrMapOvr>
  <p:transition spd="slow">
    <p:cover dir="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498872"/>
          </a:xfrm>
        </p:spPr>
        <p:txBody>
          <a:bodyPr>
            <a:no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内容占位符 2"/>
          <p:cNvSpPr>
            <a:spLocks noGrp="1"/>
          </p:cNvSpPr>
          <p:nvPr>
            <p:ph idx="1"/>
          </p:nvPr>
        </p:nvSpPr>
        <p:spPr>
          <a:xfrm>
            <a:off x="457200" y="819150"/>
            <a:ext cx="8229600" cy="3937000"/>
          </a:xfrm>
        </p:spPr>
        <p:txBody>
          <a:bodyPr>
            <a:normAutofit/>
          </a:bodyPr>
          <a:lstStyle>
            <a:lvl1pPr>
              <a:defRPr sz="20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400">
                <a:latin typeface="微软雅黑" panose="020B0503020204020204" pitchFamily="34" charset="-122"/>
                <a:ea typeface="微软雅黑" panose="020B0503020204020204" pitchFamily="34" charset="-122"/>
              </a:defRPr>
            </a:lvl4pPr>
            <a:lvl5pPr>
              <a:defRPr sz="14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椭圆 6">
            <a:extLst>
              <a:ext uri="{FF2B5EF4-FFF2-40B4-BE49-F238E27FC236}">
                <a16:creationId xmlns:a16="http://schemas.microsoft.com/office/drawing/2014/main" id="{0EDCEBCB-EE73-45D6-92CE-B2AE1D434CFB}"/>
              </a:ext>
            </a:extLst>
          </p:cNvPr>
          <p:cNvSpPr/>
          <p:nvPr userDrawn="1"/>
        </p:nvSpPr>
        <p:spPr>
          <a:xfrm>
            <a:off x="646880" y="268997"/>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80677444"/>
      </p:ext>
    </p:extLst>
  </p:cSld>
  <p:clrMapOvr>
    <a:masterClrMapping/>
  </p:clrMapOvr>
  <p:transition spd="slow">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172218166"/>
      </p:ext>
    </p:extLst>
  </p:cSld>
  <p:clrMapOvr>
    <a:masterClrMapping/>
  </p:clrMapOvr>
  <p:transition spd="slow">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051850969"/>
      </p:ext>
    </p:extLst>
  </p:cSld>
  <p:clrMapOvr>
    <a:masterClrMapping/>
  </p:clrMapOvr>
  <p:transition spd="slow">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134861265"/>
      </p:ext>
    </p:extLst>
  </p:cSld>
  <p:clrMapOvr>
    <a:masterClrMapping/>
  </p:clrMapOvr>
  <p:transition spd="slow">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2101343882"/>
      </p:ext>
    </p:extLst>
  </p:cSld>
  <p:clrMapOvr>
    <a:masterClrMapping/>
  </p:clrMapOvr>
  <p:transition spd="slow">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4293712181"/>
      </p:ext>
    </p:extLst>
  </p:cSld>
  <p:clrMapOvr>
    <a:masterClrMapping/>
  </p:clrMapOvr>
  <p:transition spd="slow">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217382833"/>
      </p:ext>
    </p:extLst>
  </p:cSld>
  <p:clrMapOvr>
    <a:masterClrMapping/>
  </p:clrMapOvr>
  <p:transition spd="slow">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634744713"/>
      </p:ext>
    </p:extLst>
  </p:cSld>
  <p:clrMapOvr>
    <a:masterClrMapping/>
  </p:clrMapOvr>
  <p:transition spd="slow">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730647"/>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060450"/>
            <a:ext cx="8229600" cy="353417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1BEBC7A-FD02-486B-81B5-A845787C689C}" type="slidenum">
              <a:rPr lang="zh-CN" altLang="en-US" smtClean="0"/>
              <a:t>‹#›</a:t>
            </a:fld>
            <a:endParaRPr lang="zh-CN" altLang="en-US"/>
          </a:p>
        </p:txBody>
      </p:sp>
      <p:pic>
        <p:nvPicPr>
          <p:cNvPr id="7" name="图片 6">
            <a:extLst>
              <a:ext uri="{FF2B5EF4-FFF2-40B4-BE49-F238E27FC236}">
                <a16:creationId xmlns:a16="http://schemas.microsoft.com/office/drawing/2014/main" id="{341F63DC-E866-4077-8215-C471E38E7305}"/>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a:off x="8085054" y="0"/>
            <a:ext cx="1064467" cy="963887"/>
          </a:xfrm>
          <a:prstGeom prst="rect">
            <a:avLst/>
          </a:prstGeom>
        </p:spPr>
      </p:pic>
      <p:sp>
        <p:nvSpPr>
          <p:cNvPr id="8" name="矩形 7">
            <a:extLst>
              <a:ext uri="{FF2B5EF4-FFF2-40B4-BE49-F238E27FC236}">
                <a16:creationId xmlns:a16="http://schemas.microsoft.com/office/drawing/2014/main" id="{3FFCFCD4-6DCF-4A23-AD20-AF62BB293DA8}"/>
              </a:ext>
            </a:extLst>
          </p:cNvPr>
          <p:cNvSpPr/>
          <p:nvPr userDrawn="1"/>
        </p:nvSpPr>
        <p:spPr>
          <a:xfrm>
            <a:off x="0" y="4838441"/>
            <a:ext cx="9144000" cy="307777"/>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
        <p:nvSpPr>
          <p:cNvPr id="9" name="灯片编号占位符 5">
            <a:extLst>
              <a:ext uri="{FF2B5EF4-FFF2-40B4-BE49-F238E27FC236}">
                <a16:creationId xmlns:a16="http://schemas.microsoft.com/office/drawing/2014/main" id="{EB133451-4163-4C06-B844-3C1EE95F8FCF}"/>
              </a:ext>
            </a:extLst>
          </p:cNvPr>
          <p:cNvSpPr txBox="1">
            <a:spLocks/>
          </p:cNvSpPr>
          <p:nvPr userDrawn="1"/>
        </p:nvSpPr>
        <p:spPr>
          <a:xfrm>
            <a:off x="8639175" y="4838441"/>
            <a:ext cx="457199"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1BEBC7A-FD02-486B-81B5-A845787C689C}" type="slidenum">
              <a:rPr lang="zh-CN" altLang="en-US" sz="1600" smtClean="0">
                <a:solidFill>
                  <a:schemeClr val="bg1">
                    <a:lumMod val="95000"/>
                  </a:schemeClr>
                </a:solidFill>
              </a:rPr>
              <a:pPr/>
              <a:t>‹#›</a:t>
            </a:fld>
            <a:endParaRPr lang="zh-CN" altLang="en-US" sz="1600" dirty="0">
              <a:solidFill>
                <a:schemeClr val="bg1">
                  <a:lumMod val="95000"/>
                </a:schemeClr>
              </a:solidFill>
            </a:endParaRPr>
          </a:p>
        </p:txBody>
      </p:sp>
      <mc:AlternateContent xmlns:mc="http://schemas.openxmlformats.org/markup-compatibility/2006" xmlns:a14="http://schemas.microsoft.com/office/drawing/2010/main">
        <mc:Choice Requires="a14">
          <p:sp>
            <p:nvSpPr>
              <p:cNvPr id="10" name="矩形 9"/>
              <p:cNvSpPr/>
              <p:nvPr userDrawn="1"/>
            </p:nvSpPr>
            <p:spPr>
              <a:xfrm>
                <a:off x="-41276" y="4774168"/>
                <a:ext cx="3787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bg1">
                              <a:lumMod val="95000"/>
                            </a:schemeClr>
                          </a:solidFill>
                          <a:latin typeface="Cambria Math" panose="02040503050406030204" pitchFamily="18" charset="0"/>
                        </a:rPr>
                        <m:t>𝜋</m:t>
                      </m:r>
                    </m:oMath>
                  </m:oMathPara>
                </a14:m>
                <a:endParaRPr lang="zh-CN" altLang="en-US" dirty="0">
                  <a:solidFill>
                    <a:schemeClr val="bg1">
                      <a:lumMod val="95000"/>
                    </a:schemeClr>
                  </a:solidFill>
                </a:endParaRPr>
              </a:p>
            </p:txBody>
          </p:sp>
        </mc:Choice>
        <mc:Fallback xmlns="">
          <p:sp>
            <p:nvSpPr>
              <p:cNvPr id="10" name="矩形 9"/>
              <p:cNvSpPr>
                <a:spLocks noRot="1" noChangeAspect="1" noMove="1" noResize="1" noEditPoints="1" noAdjustHandles="1" noChangeArrowheads="1" noChangeShapeType="1" noTextEdit="1"/>
              </p:cNvSpPr>
              <p:nvPr userDrawn="1"/>
            </p:nvSpPr>
            <p:spPr>
              <a:xfrm>
                <a:off x="-41276" y="4774168"/>
                <a:ext cx="378757" cy="369332"/>
              </a:xfrm>
              <a:prstGeom prst="rect">
                <a:avLst/>
              </a:prstGeom>
              <a:blipFill>
                <a:blip r:embed="rId2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89787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4" r:id="rId12"/>
    <p:sldLayoutId id="2147483669" r:id="rId13"/>
  </p:sldLayoutIdLst>
  <p:transition spd="slow">
    <p:pull/>
  </p:transition>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mbria Math" panose="02040503050406030204" pitchFamily="18"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40.png"/></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hyperlink" Target="mailto:qxp1990@ruc.edu.cn"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58.tiff"/><Relationship Id="rId3" Type="http://schemas.openxmlformats.org/officeDocument/2006/relationships/image" Target="../media/image53.tiff"/><Relationship Id="rId7" Type="http://schemas.openxmlformats.org/officeDocument/2006/relationships/image" Target="../media/image57.tiff"/><Relationship Id="rId2" Type="http://schemas.openxmlformats.org/officeDocument/2006/relationships/image" Target="../media/image52.tiff"/><Relationship Id="rId1" Type="http://schemas.openxmlformats.org/officeDocument/2006/relationships/slideLayout" Target="../slideLayouts/slideLayout2.xml"/><Relationship Id="rId6" Type="http://schemas.openxmlformats.org/officeDocument/2006/relationships/image" Target="../media/image56.tiff"/><Relationship Id="rId5" Type="http://schemas.openxmlformats.org/officeDocument/2006/relationships/image" Target="../media/image55.tiff"/><Relationship Id="rId4" Type="http://schemas.openxmlformats.org/officeDocument/2006/relationships/image" Target="../media/image54.tiff"/></Relationships>
</file>

<file path=ppt/slides/_rels/slide3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hyperlink" Target="http://www.iqiyi.com/w_19s0nozzyd.html"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g"/><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jpe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jpeg"/><Relationship Id="rId5" Type="http://schemas.openxmlformats.org/officeDocument/2006/relationships/image" Target="../media/image75.jpeg"/><Relationship Id="rId4" Type="http://schemas.openxmlformats.org/officeDocument/2006/relationships/image" Target="../media/image74.jpe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s://www.sololearn.com/Play/Python/"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2059145"/>
            <a:ext cx="9144000" cy="854123"/>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r>
              <a:rPr lang="zh-CN" altLang="en-US" sz="3600" dirty="0">
                <a:solidFill>
                  <a:schemeClr val="bg1"/>
                </a:solidFill>
                <a:latin typeface="微软雅黑" panose="020B0503020204020204" pitchFamily="34" charset="-122"/>
                <a:ea typeface="微软雅黑" panose="020B0503020204020204" pitchFamily="34" charset="-122"/>
              </a:rPr>
              <a:t>概论</a:t>
            </a:r>
          </a:p>
        </p:txBody>
      </p:sp>
      <p:pic>
        <p:nvPicPr>
          <p:cNvPr id="103" name="Picture 2" descr="C:\Users\Administrator\Desktop\微立体创业计划\001.png"/>
          <p:cNvPicPr>
            <a:picLocks noChangeAspect="1" noChangeArrowheads="1"/>
          </p:cNvPicPr>
          <p:nvPr/>
        </p:nvPicPr>
        <p:blipFill>
          <a:blip r:embed="rId4" cstate="email">
            <a:extLst>
              <a:ext uri="{BEBA8EAE-BF5A-486C-A8C5-ECC9F3942E4B}">
                <a14:imgProps xmlns:a14="http://schemas.microsoft.com/office/drawing/2010/main">
                  <a14:imgLayer r:embed="rId5">
                    <a14:imgEffect>
                      <a14:brightnessContrast bright="-3000"/>
                    </a14:imgEffect>
                  </a14:imgLayer>
                </a14:imgProps>
              </a:ext>
              <a:ext uri="{28A0092B-C50C-407E-A947-70E740481C1C}">
                <a14:useLocalDpi xmlns:a14="http://schemas.microsoft.com/office/drawing/2010/main"/>
              </a:ext>
            </a:extLst>
          </a:blip>
          <a:srcRect/>
          <a:stretch>
            <a:fillRect/>
          </a:stretch>
        </p:blipFill>
        <p:spPr bwMode="auto">
          <a:xfrm>
            <a:off x="2825941" y="158700"/>
            <a:ext cx="1967244" cy="196697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 name="Picture 3" descr="C:\Users\Administrator\Desktop\微立体创业计划\002.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891057" y="27073"/>
            <a:ext cx="2230535" cy="223023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23" name="圆角矩形 22"/>
          <p:cNvSpPr/>
          <p:nvPr/>
        </p:nvSpPr>
        <p:spPr>
          <a:xfrm>
            <a:off x="2349113" y="3309842"/>
            <a:ext cx="3919063" cy="409134"/>
          </a:xfrm>
          <a:prstGeom prst="roundRect">
            <a:avLst/>
          </a:prstGeom>
          <a:solidFill>
            <a:schemeClr val="tx1">
              <a:lumMod val="50000"/>
              <a:lumOff val="50000"/>
            </a:schemeClr>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r>
              <a:rPr lang="zh-CN" altLang="en-US" dirty="0">
                <a:latin typeface="微软雅黑" panose="020B0503020204020204" pitchFamily="34" charset="-122"/>
                <a:ea typeface="微软雅黑" panose="020B0503020204020204" pitchFamily="34" charset="-122"/>
              </a:rPr>
              <a:t>覃雄派</a:t>
            </a:r>
            <a:endParaRPr lang="mr-IN" altLang="zh-CN" dirty="0">
              <a:latin typeface="微软雅黑" panose="020B0503020204020204" pitchFamily="34" charset="-122"/>
              <a:ea typeface="微软雅黑" panose="020B0503020204020204" pitchFamily="34" charset="-122"/>
            </a:endParaRPr>
          </a:p>
        </p:txBody>
      </p:sp>
      <p:grpSp>
        <p:nvGrpSpPr>
          <p:cNvPr id="25" name="Group 91"/>
          <p:cNvGrpSpPr>
            <a:grpSpLocks/>
          </p:cNvGrpSpPr>
          <p:nvPr/>
        </p:nvGrpSpPr>
        <p:grpSpPr bwMode="auto">
          <a:xfrm>
            <a:off x="1822357" y="3309841"/>
            <a:ext cx="390552" cy="616758"/>
            <a:chOff x="936" y="1480"/>
            <a:chExt cx="1589" cy="2510"/>
          </a:xfrm>
        </p:grpSpPr>
        <p:grpSp>
          <p:nvGrpSpPr>
            <p:cNvPr id="26" name="组合 33"/>
            <p:cNvGrpSpPr>
              <a:grpSpLocks/>
            </p:cNvGrpSpPr>
            <p:nvPr/>
          </p:nvGrpSpPr>
          <p:grpSpPr bwMode="auto">
            <a:xfrm>
              <a:off x="985" y="1583"/>
              <a:ext cx="1441" cy="2407"/>
              <a:chOff x="1754168" y="3653262"/>
              <a:chExt cx="1857599" cy="3107815"/>
            </a:xfrm>
          </p:grpSpPr>
          <p:sp>
            <p:nvSpPr>
              <p:cNvPr id="31" name="椭圆 30"/>
              <p:cNvSpPr/>
              <p:nvPr/>
            </p:nvSpPr>
            <p:spPr>
              <a:xfrm>
                <a:off x="1754168" y="3653262"/>
                <a:ext cx="1857599" cy="1857597"/>
              </a:xfrm>
              <a:prstGeom prst="ellipse">
                <a:avLst/>
              </a:prstGeom>
              <a:solidFill>
                <a:schemeClr val="tx1">
                  <a:lumMod val="50000"/>
                  <a:lumOff val="50000"/>
                </a:schemeClr>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000" dirty="0">
                  <a:latin typeface="微软雅黑" panose="020B0503020204020204" pitchFamily="34" charset="-122"/>
                  <a:ea typeface="微软雅黑" panose="020B0503020204020204" pitchFamily="34" charset="-122"/>
                </a:endParaRPr>
              </a:p>
            </p:txBody>
          </p:sp>
          <p:sp>
            <p:nvSpPr>
              <p:cNvPr id="32" name="椭圆 31"/>
              <p:cNvSpPr/>
              <p:nvPr/>
            </p:nvSpPr>
            <p:spPr>
              <a:xfrm>
                <a:off x="1911556" y="3810650"/>
                <a:ext cx="1542822" cy="1542820"/>
              </a:xfrm>
              <a:prstGeom prst="ellipse">
                <a:avLst/>
              </a:prstGeom>
              <a:solidFill>
                <a:srgbClr val="C20100"/>
              </a:soli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33" name="椭圆 32"/>
              <p:cNvSpPr/>
              <p:nvPr/>
            </p:nvSpPr>
            <p:spPr>
              <a:xfrm>
                <a:off x="1890879" y="3789973"/>
                <a:ext cx="1584176" cy="1584174"/>
              </a:xfrm>
              <a:prstGeom prst="ellipse">
                <a:avLst/>
              </a:prstGeom>
              <a:solidFill>
                <a:srgbClr val="1A3F6C"/>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000" dirty="0">
                  <a:solidFill>
                    <a:srgbClr val="0087CF"/>
                  </a:solidFill>
                  <a:latin typeface="微软雅黑" panose="020B0503020204020204" pitchFamily="34" charset="-122"/>
                  <a:ea typeface="微软雅黑" panose="020B0503020204020204" pitchFamily="34" charset="-122"/>
                </a:endParaRPr>
              </a:p>
            </p:txBody>
          </p:sp>
          <p:sp>
            <p:nvSpPr>
              <p:cNvPr id="34" name="矩形 33"/>
              <p:cNvSpPr/>
              <p:nvPr/>
            </p:nvSpPr>
            <p:spPr>
              <a:xfrm>
                <a:off x="2196990" y="4093185"/>
                <a:ext cx="968886" cy="2667892"/>
              </a:xfrm>
              <a:prstGeom prst="rect">
                <a:avLst/>
              </a:prstGeom>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sz="2700">
                  <a:solidFill>
                    <a:srgbClr val="CA0098"/>
                  </a:solidFill>
                  <a:latin typeface="微软雅黑" panose="020B0503020204020204" pitchFamily="34" charset="-122"/>
                  <a:ea typeface="微软雅黑" panose="020B0503020204020204" pitchFamily="34" charset="-122"/>
                </a:endParaRPr>
              </a:p>
            </p:txBody>
          </p:sp>
        </p:grpSp>
        <p:grpSp>
          <p:nvGrpSpPr>
            <p:cNvPr id="27" name="组合 4"/>
            <p:cNvGrpSpPr>
              <a:grpSpLocks/>
            </p:cNvGrpSpPr>
            <p:nvPr/>
          </p:nvGrpSpPr>
          <p:grpSpPr bwMode="auto">
            <a:xfrm>
              <a:off x="936" y="1480"/>
              <a:ext cx="1589" cy="1588"/>
              <a:chOff x="3733576" y="3930057"/>
              <a:chExt cx="1801556" cy="1800152"/>
            </a:xfrm>
          </p:grpSpPr>
          <p:sp>
            <p:nvSpPr>
              <p:cNvPr id="28" name="椭圆 27"/>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29" name="任意多边形 6"/>
              <p:cNvSpPr/>
              <p:nvPr/>
            </p:nvSpPr>
            <p:spPr>
              <a:xfrm>
                <a:off x="3734710" y="3930057"/>
                <a:ext cx="1800422" cy="1800152"/>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30" name="椭圆 7"/>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67734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概论</a:t>
            </a:r>
          </a:p>
        </p:txBody>
      </p:sp>
      <p:sp>
        <p:nvSpPr>
          <p:cNvPr id="13" name="Content Placeholder 2"/>
          <p:cNvSpPr>
            <a:spLocks noGrp="1"/>
          </p:cNvSpPr>
          <p:nvPr>
            <p:ph idx="1"/>
          </p:nvPr>
        </p:nvSpPr>
        <p:spPr>
          <a:xfrm>
            <a:off x="457200" y="819150"/>
            <a:ext cx="8229600" cy="3937000"/>
          </a:xfrm>
        </p:spPr>
        <p:txBody>
          <a:bodyPr>
            <a:normAutofit/>
          </a:bodyPr>
          <a:lstStyle/>
          <a:p>
            <a:r>
              <a:rPr lang="zh-CN" altLang="en-US" dirty="0"/>
              <a:t>数据以史无前例的速度在增长</a:t>
            </a:r>
            <a:endParaRPr lang="en-US" altLang="zh-CN" dirty="0"/>
          </a:p>
          <a:p>
            <a:pPr lvl="1"/>
            <a:r>
              <a:rPr lang="zh-CN" altLang="en-US" dirty="0"/>
              <a:t>右图：</a:t>
            </a:r>
            <a:r>
              <a:rPr lang="en-US" altLang="zh-CN" dirty="0"/>
              <a:t>1986</a:t>
            </a:r>
            <a:r>
              <a:rPr lang="zh-CN" altLang="en-US" dirty="0"/>
              <a:t>年到</a:t>
            </a:r>
            <a:r>
              <a:rPr lang="en-US" altLang="zh-CN" dirty="0"/>
              <a:t>2007</a:t>
            </a:r>
            <a:r>
              <a:rPr lang="zh-CN" altLang="en-US" dirty="0"/>
              <a:t>年的数据变化</a:t>
            </a:r>
          </a:p>
          <a:p>
            <a:pPr lvl="2"/>
            <a:r>
              <a:rPr lang="zh-CN" altLang="en-US" dirty="0"/>
              <a:t>模拟数据</a:t>
            </a:r>
            <a:endParaRPr lang="en-US" altLang="zh-CN" dirty="0"/>
          </a:p>
          <a:p>
            <a:pPr lvl="2"/>
            <a:r>
              <a:rPr lang="zh-CN" altLang="en-US" dirty="0"/>
              <a:t>数字数据</a:t>
            </a:r>
            <a:endParaRPr lang="en-US" altLang="zh-CN" dirty="0"/>
          </a:p>
          <a:p>
            <a:pPr lvl="1"/>
            <a:r>
              <a:rPr lang="zh-CN" altLang="en-US" dirty="0"/>
              <a:t>推动数字数据增长的重要动力</a:t>
            </a:r>
            <a:endParaRPr lang="en-US" altLang="zh-CN" dirty="0"/>
          </a:p>
          <a:p>
            <a:pPr lvl="2"/>
            <a:r>
              <a:rPr lang="en-US" altLang="zh-CN" dirty="0"/>
              <a:t>Web</a:t>
            </a:r>
            <a:r>
              <a:rPr lang="zh-CN" altLang="en-US" dirty="0"/>
              <a:t> </a:t>
            </a:r>
            <a:r>
              <a:rPr lang="zh-CN" altLang="en-US" dirty="0">
                <a:sym typeface="Wingdings"/>
              </a:rPr>
              <a:t> 搜索引擎</a:t>
            </a:r>
            <a:endParaRPr lang="en-US" altLang="zh-CN" dirty="0">
              <a:sym typeface="Wingdings"/>
            </a:endParaRPr>
          </a:p>
          <a:p>
            <a:pPr lvl="2"/>
            <a:r>
              <a:rPr lang="zh-CN" altLang="en-US" dirty="0">
                <a:sym typeface="Wingdings"/>
              </a:rPr>
              <a:t>社交媒体</a:t>
            </a:r>
            <a:endParaRPr lang="en-US" altLang="zh-CN" dirty="0">
              <a:sym typeface="Wingdings"/>
            </a:endParaRPr>
          </a:p>
          <a:p>
            <a:pPr lvl="2"/>
            <a:r>
              <a:rPr lang="zh-CN" altLang="en-US" dirty="0">
                <a:sym typeface="Wingdings"/>
              </a:rPr>
              <a:t>云计算</a:t>
            </a:r>
            <a:endParaRPr lang="en-US" altLang="zh-CN" dirty="0">
              <a:sym typeface="Wingdings"/>
            </a:endParaRPr>
          </a:p>
          <a:p>
            <a:pPr lvl="1"/>
            <a:r>
              <a:rPr lang="zh-CN" altLang="en-US" sz="2200" dirty="0">
                <a:solidFill>
                  <a:srgbClr val="C00000"/>
                </a:solidFill>
                <a:sym typeface="Wingdings"/>
              </a:rPr>
              <a:t>大数据时代！</a:t>
            </a:r>
            <a:endParaRPr lang="en-US" altLang="zh-CN" sz="2200" dirty="0">
              <a:solidFill>
                <a:srgbClr val="C00000"/>
              </a:solidFill>
            </a:endParaRPr>
          </a:p>
          <a:p>
            <a:pPr lvl="1"/>
            <a:endParaRPr lang="en-US" dirty="0"/>
          </a:p>
        </p:txBody>
      </p:sp>
      <p:pic>
        <p:nvPicPr>
          <p:cNvPr id="4" name="Content Placeholder 5"/>
          <p:cNvPicPr>
            <a:picLocks noChangeAspect="1"/>
          </p:cNvPicPr>
          <p:nvPr/>
        </p:nvPicPr>
        <p:blipFill rotWithShape="1">
          <a:blip r:embed="rId2">
            <a:extLst>
              <a:ext uri="{28A0092B-C50C-407E-A947-70E740481C1C}">
                <a14:useLocalDpi xmlns:a14="http://schemas.microsoft.com/office/drawing/2010/main" val="0"/>
              </a:ext>
            </a:extLst>
          </a:blip>
          <a:srcRect t="1163" b="3502"/>
          <a:stretch/>
        </p:blipFill>
        <p:spPr>
          <a:xfrm>
            <a:off x="4381040" y="1569714"/>
            <a:ext cx="4456435" cy="3186436"/>
          </a:xfrm>
          <a:prstGeom prst="rect">
            <a:avLst/>
          </a:prstGeom>
        </p:spPr>
      </p:pic>
    </p:spTree>
    <p:extLst>
      <p:ext uri="{BB962C8B-B14F-4D97-AF65-F5344CB8AC3E}">
        <p14:creationId xmlns:p14="http://schemas.microsoft.com/office/powerpoint/2010/main" val="1196612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概论</a:t>
            </a:r>
          </a:p>
        </p:txBody>
      </p:sp>
      <mc:AlternateContent xmlns:mc="http://schemas.openxmlformats.org/markup-compatibility/2006" xmlns:a14="http://schemas.microsoft.com/office/drawing/2010/main">
        <mc:Choice Requires="a14">
          <p:sp>
            <p:nvSpPr>
              <p:cNvPr id="13" name="Content Placeholder 2"/>
              <p:cNvSpPr>
                <a:spLocks noGrp="1"/>
              </p:cNvSpPr>
              <p:nvPr>
                <p:ph idx="1"/>
              </p:nvPr>
            </p:nvSpPr>
            <p:spPr>
              <a:xfrm>
                <a:off x="457200" y="819150"/>
                <a:ext cx="8229600" cy="3937000"/>
              </a:xfrm>
            </p:spPr>
            <p:txBody>
              <a:bodyPr>
                <a:normAutofit/>
              </a:bodyPr>
              <a:lstStyle/>
              <a:p>
                <a:r>
                  <a:rPr lang="zh-CN" altLang="en-US" dirty="0"/>
                  <a:t>数据以史无前例的速度在增长</a:t>
                </a:r>
                <a:endParaRPr lang="en-US" altLang="zh-CN" dirty="0"/>
              </a:p>
              <a:p>
                <a:r>
                  <a:rPr lang="zh-CN" altLang="en-US" sz="2100" dirty="0"/>
                  <a:t>数字信息量每</a:t>
                </a:r>
                <a:r>
                  <a:rPr lang="en-US" altLang="zh-CN" sz="2100" dirty="0"/>
                  <a:t>2.5</a:t>
                </a:r>
                <a:r>
                  <a:rPr lang="zh-CN" altLang="en-US" sz="2100" dirty="0"/>
                  <a:t>年翻一番</a:t>
                </a:r>
                <a:endParaRPr lang="en-US" altLang="zh-CN" sz="2100" dirty="0"/>
              </a:p>
              <a:p>
                <a:pPr lvl="1"/>
                <a:r>
                  <a:rPr lang="en-US" altLang="zh-CN" dirty="0"/>
                  <a:t>2007</a:t>
                </a:r>
                <a:r>
                  <a:rPr lang="zh-CN" altLang="en-US" dirty="0"/>
                  <a:t>年：</a:t>
                </a:r>
                <a:r>
                  <a:rPr lang="en-US" altLang="zh-CN" dirty="0"/>
                  <a:t>276.12</a:t>
                </a:r>
                <a:r>
                  <a:rPr lang="zh-CN" altLang="en-US" dirty="0"/>
                  <a:t> </a:t>
                </a:r>
                <a:r>
                  <a:rPr lang="en-US" altLang="zh-CN" dirty="0"/>
                  <a:t>billion</a:t>
                </a:r>
                <a:r>
                  <a:rPr lang="zh-CN" altLang="en-US" dirty="0"/>
                  <a:t> </a:t>
                </a:r>
                <a:r>
                  <a:rPr lang="en-US" altLang="zh-CN" dirty="0"/>
                  <a:t>GB</a:t>
                </a:r>
                <a:r>
                  <a:rPr lang="zh-CN" altLang="en-US" dirty="0"/>
                  <a:t> </a:t>
                </a:r>
                <a:r>
                  <a:rPr lang="en-US" altLang="zh-CN" dirty="0"/>
                  <a:t>=</a:t>
                </a:r>
                <a:r>
                  <a:rPr lang="zh-CN" altLang="en-US" dirty="0"/>
                  <a:t> </a:t>
                </a:r>
                <a:r>
                  <a:rPr lang="en-US" altLang="zh-CN" dirty="0"/>
                  <a:t>2.76</a:t>
                </a:r>
                <a:r>
                  <a:rPr lang="zh-CN" altLang="en-US" dirty="0"/>
                  <a:t> * </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charset="0"/>
                          </a:rPr>
                          <m:t>10</m:t>
                        </m:r>
                      </m:e>
                      <m:sup>
                        <m:r>
                          <a:rPr lang="en-US" altLang="zh-CN" i="1" dirty="0">
                            <a:latin typeface="Cambria Math" charset="0"/>
                          </a:rPr>
                          <m:t>14</m:t>
                        </m:r>
                      </m:sup>
                    </m:sSup>
                  </m:oMath>
                </a14:m>
                <a:r>
                  <a:rPr lang="zh-CN" altLang="en-US" dirty="0"/>
                  <a:t> </a:t>
                </a:r>
                <a:r>
                  <a:rPr lang="en-US" altLang="zh-CN" dirty="0"/>
                  <a:t>MB</a:t>
                </a:r>
              </a:p>
              <a:p>
                <a:pPr lvl="1"/>
                <a:endParaRPr lang="en-US" altLang="zh-CN" dirty="0"/>
              </a:p>
              <a:p>
                <a:pPr lvl="1"/>
                <a:endParaRPr lang="en-US" altLang="zh-CN" dirty="0"/>
              </a:p>
              <a:p>
                <a:pPr lvl="1"/>
                <a:endParaRPr lang="en-US" altLang="zh-CN" dirty="0"/>
              </a:p>
              <a:p>
                <a:endParaRPr lang="zh-CN" altLang="en-US" dirty="0"/>
              </a:p>
              <a:p>
                <a:endParaRPr lang="en-US" altLang="zh-CN" dirty="0"/>
              </a:p>
              <a:p>
                <a:pPr lvl="1"/>
                <a:endParaRPr lang="en-US" altLang="zh-CN" dirty="0"/>
              </a:p>
              <a:p>
                <a:endParaRPr lang="en-US" dirty="0"/>
              </a:p>
            </p:txBody>
          </p:sp>
        </mc:Choice>
        <mc:Fallback xmlns="">
          <p:sp>
            <p:nvSpPr>
              <p:cNvPr id="13" name="Content Placeholder 2"/>
              <p:cNvSpPr>
                <a:spLocks noGrp="1" noRot="1" noChangeAspect="1" noMove="1" noResize="1" noEditPoints="1" noAdjustHandles="1" noChangeArrowheads="1" noChangeShapeType="1" noTextEdit="1"/>
              </p:cNvSpPr>
              <p:nvPr>
                <p:ph idx="1"/>
              </p:nvPr>
            </p:nvSpPr>
            <p:spPr>
              <a:xfrm>
                <a:off x="457200" y="819150"/>
                <a:ext cx="8229600" cy="3937000"/>
              </a:xfrm>
              <a:blipFill>
                <a:blip r:embed="rId2"/>
                <a:stretch>
                  <a:fillRect l="-741" t="-774"/>
                </a:stretch>
              </a:blipFill>
            </p:spPr>
            <p:txBody>
              <a:bodyPr/>
              <a:lstStyle/>
              <a:p>
                <a:r>
                  <a:rPr lang="zh-CN" altLang="en-US">
                    <a:noFill/>
                  </a:rPr>
                  <a:t> </a:t>
                </a:r>
              </a:p>
            </p:txBody>
          </p:sp>
        </mc:Fallback>
      </mc:AlternateContent>
      <p:sp>
        <p:nvSpPr>
          <p:cNvPr id="4" name="Rectangle 3"/>
          <p:cNvSpPr/>
          <p:nvPr/>
        </p:nvSpPr>
        <p:spPr>
          <a:xfrm>
            <a:off x="1376579" y="1892466"/>
            <a:ext cx="2308318" cy="923330"/>
          </a:xfrm>
          <a:prstGeom prst="rect">
            <a:avLst/>
          </a:prstGeom>
        </p:spPr>
        <p:txBody>
          <a:bodyPr wrap="square">
            <a:spAutoFit/>
          </a:bodyPr>
          <a:lstStyle/>
          <a:p>
            <a:r>
              <a:rPr lang="zh-CN" altLang="en-US" b="1" dirty="0">
                <a:solidFill>
                  <a:srgbClr val="C00000"/>
                </a:solidFill>
                <a:latin typeface="Helvetica Neue" charset="0"/>
              </a:rPr>
              <a:t>到</a:t>
            </a:r>
            <a:r>
              <a:rPr lang="en-US" altLang="zh-CN" b="1" dirty="0">
                <a:solidFill>
                  <a:srgbClr val="C00000"/>
                </a:solidFill>
                <a:latin typeface="Helvetica Neue" charset="0"/>
              </a:rPr>
              <a:t>2020</a:t>
            </a:r>
            <a:r>
              <a:rPr lang="zh-CN" altLang="en-US" b="1" dirty="0">
                <a:solidFill>
                  <a:srgbClr val="C00000"/>
                </a:solidFill>
                <a:latin typeface="Helvetica Neue" charset="0"/>
              </a:rPr>
              <a:t>年，数据相比</a:t>
            </a:r>
            <a:r>
              <a:rPr lang="en-US" altLang="zh-CN" b="1" dirty="0">
                <a:solidFill>
                  <a:srgbClr val="C00000"/>
                </a:solidFill>
                <a:latin typeface="Helvetica Neue" charset="0"/>
              </a:rPr>
              <a:t>2007</a:t>
            </a:r>
            <a:r>
              <a:rPr lang="zh-CN" altLang="en-US" b="1" dirty="0">
                <a:solidFill>
                  <a:srgbClr val="C00000"/>
                </a:solidFill>
                <a:latin typeface="Helvetica Neue" charset="0"/>
              </a:rPr>
              <a:t>年大约翻了</a:t>
            </a:r>
            <a:r>
              <a:rPr lang="en-US" altLang="zh-CN" b="1" dirty="0">
                <a:solidFill>
                  <a:srgbClr val="C00000"/>
                </a:solidFill>
                <a:latin typeface="Helvetica Neue" charset="0"/>
              </a:rPr>
              <a:t>5</a:t>
            </a:r>
            <a:r>
              <a:rPr lang="zh-CN" altLang="en-US" b="1" dirty="0">
                <a:solidFill>
                  <a:srgbClr val="C00000"/>
                </a:solidFill>
                <a:latin typeface="Helvetica Neue" charset="0"/>
              </a:rPr>
              <a:t>番，请问数据量有多大？</a:t>
            </a:r>
            <a:endParaRPr lang="en-US" altLang="zh-CN" b="1" dirty="0">
              <a:solidFill>
                <a:srgbClr val="C00000"/>
              </a:solidFill>
              <a:latin typeface="Helvetica Neue" charset="0"/>
            </a:endParaRPr>
          </a:p>
        </p:txBody>
      </p:sp>
      <p:sp>
        <p:nvSpPr>
          <p:cNvPr id="5" name="Rectangle 4"/>
          <p:cNvSpPr/>
          <p:nvPr/>
        </p:nvSpPr>
        <p:spPr>
          <a:xfrm>
            <a:off x="928038" y="1990051"/>
            <a:ext cx="643125" cy="523220"/>
          </a:xfrm>
          <a:prstGeom prst="rect">
            <a:avLst/>
          </a:prstGeom>
        </p:spPr>
        <p:txBody>
          <a:bodyPr wrap="none">
            <a:spAutoFit/>
          </a:bodyPr>
          <a:lstStyle/>
          <a:p>
            <a:r>
              <a:rPr lang="en-US" sz="2800" dirty="0">
                <a:solidFill>
                  <a:srgbClr val="000000"/>
                </a:solidFill>
                <a:latin typeface="Helvetica Neue" charset="0"/>
              </a:rPr>
              <a:t>🔔</a:t>
            </a:r>
            <a:r>
              <a:rPr lang="zh-CN" altLang="en-US" sz="2800" dirty="0">
                <a:solidFill>
                  <a:srgbClr val="000000"/>
                </a:solidFill>
                <a:latin typeface="Helvetica Neue" charset="0"/>
              </a:rPr>
              <a:t> </a:t>
            </a:r>
            <a:endParaRPr lang="en-US" sz="2800" dirty="0"/>
          </a:p>
        </p:txBody>
      </p:sp>
      <mc:AlternateContent xmlns:mc="http://schemas.openxmlformats.org/markup-compatibility/2006" xmlns:a14="http://schemas.microsoft.com/office/drawing/2010/main">
        <mc:Choice Requires="a14">
          <p:sp>
            <p:nvSpPr>
              <p:cNvPr id="6" name="Rectangle 5"/>
              <p:cNvSpPr/>
              <p:nvPr/>
            </p:nvSpPr>
            <p:spPr>
              <a:xfrm>
                <a:off x="3742649" y="1916184"/>
                <a:ext cx="1774204" cy="886397"/>
              </a:xfrm>
              <a:prstGeom prst="rect">
                <a:avLst/>
              </a:prstGeom>
            </p:spPr>
            <p:txBody>
              <a:bodyPr wrap="none">
                <a:spAutoFit/>
              </a:bodyPr>
              <a:lstStyle/>
              <a:p>
                <a:pPr>
                  <a:lnSpc>
                    <a:spcPct val="150000"/>
                  </a:lnSpc>
                </a:pPr>
                <a:r>
                  <a:rPr lang="en-US" altLang="zh-CN" dirty="0"/>
                  <a:t>A.</a:t>
                </a:r>
                <a:r>
                  <a:rPr lang="zh-CN" altLang="en-US" dirty="0"/>
                  <a:t> </a:t>
                </a:r>
                <a:r>
                  <a:rPr lang="en-US" altLang="zh-CN" dirty="0"/>
                  <a:t>1.4</a:t>
                </a:r>
                <a:r>
                  <a:rPr lang="zh-CN" altLang="en-US" dirty="0"/>
                  <a:t> * </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charset="0"/>
                          </a:rPr>
                          <m:t>10</m:t>
                        </m:r>
                      </m:e>
                      <m:sup>
                        <m:r>
                          <a:rPr lang="en-US" altLang="zh-CN" i="1" dirty="0">
                            <a:latin typeface="Cambria Math" charset="0"/>
                          </a:rPr>
                          <m:t>15</m:t>
                        </m:r>
                      </m:sup>
                    </m:sSup>
                  </m:oMath>
                </a14:m>
                <a:r>
                  <a:rPr lang="zh-CN" altLang="en-US" dirty="0"/>
                  <a:t> </a:t>
                </a:r>
                <a:r>
                  <a:rPr lang="en-US" altLang="zh-CN" dirty="0"/>
                  <a:t>MB</a:t>
                </a:r>
              </a:p>
              <a:p>
                <a:pPr>
                  <a:lnSpc>
                    <a:spcPct val="150000"/>
                  </a:lnSpc>
                </a:pPr>
                <a:r>
                  <a:rPr lang="en-US" altLang="zh-CN" dirty="0"/>
                  <a:t>B.</a:t>
                </a:r>
                <a:r>
                  <a:rPr lang="zh-CN" altLang="en-US" dirty="0"/>
                  <a:t> </a:t>
                </a:r>
                <a:r>
                  <a:rPr lang="en-US" altLang="zh-CN" dirty="0"/>
                  <a:t>8.8</a:t>
                </a:r>
                <a:r>
                  <a:rPr lang="zh-CN" altLang="en-US" dirty="0"/>
                  <a:t> * </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charset="0"/>
                          </a:rPr>
                          <m:t>10</m:t>
                        </m:r>
                      </m:e>
                      <m:sup>
                        <m:r>
                          <a:rPr lang="en-US" altLang="zh-CN" i="1" dirty="0">
                            <a:latin typeface="Cambria Math" charset="0"/>
                          </a:rPr>
                          <m:t>15</m:t>
                        </m:r>
                      </m:sup>
                    </m:sSup>
                  </m:oMath>
                </a14:m>
                <a:r>
                  <a:rPr lang="zh-CN" altLang="en-US" dirty="0"/>
                  <a:t> </a:t>
                </a:r>
                <a:r>
                  <a:rPr lang="en-US" altLang="zh-CN" dirty="0"/>
                  <a:t>MB</a:t>
                </a:r>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742649" y="1916184"/>
                <a:ext cx="1774204" cy="886397"/>
              </a:xfrm>
              <a:prstGeom prst="rect">
                <a:avLst/>
              </a:prstGeom>
              <a:blipFill>
                <a:blip r:embed="rId3"/>
                <a:stretch>
                  <a:fillRect l="-3093" r="-2062" b="-95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31378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概论</a:t>
            </a:r>
          </a:p>
        </p:txBody>
      </p:sp>
      <mc:AlternateContent xmlns:mc="http://schemas.openxmlformats.org/markup-compatibility/2006" xmlns:a14="http://schemas.microsoft.com/office/drawing/2010/main">
        <mc:Choice Requires="a14">
          <p:sp>
            <p:nvSpPr>
              <p:cNvPr id="13" name="Content Placeholder 2"/>
              <p:cNvSpPr>
                <a:spLocks noGrp="1"/>
              </p:cNvSpPr>
              <p:nvPr>
                <p:ph idx="1"/>
              </p:nvPr>
            </p:nvSpPr>
            <p:spPr>
              <a:xfrm>
                <a:off x="457200" y="819150"/>
                <a:ext cx="8229600" cy="3937000"/>
              </a:xfrm>
            </p:spPr>
            <p:txBody>
              <a:bodyPr>
                <a:normAutofit/>
              </a:bodyPr>
              <a:lstStyle/>
              <a:p>
                <a:r>
                  <a:rPr lang="zh-CN" altLang="en-US" dirty="0"/>
                  <a:t>数据以史无前例的速度在增长</a:t>
                </a:r>
                <a:endParaRPr lang="en-US" altLang="zh-CN" dirty="0"/>
              </a:p>
              <a:p>
                <a:r>
                  <a:rPr lang="zh-CN" altLang="en-US" sz="2100" dirty="0"/>
                  <a:t>数字信息量每</a:t>
                </a:r>
                <a:r>
                  <a:rPr lang="en-US" altLang="zh-CN" sz="2100" dirty="0"/>
                  <a:t>2.5</a:t>
                </a:r>
                <a:r>
                  <a:rPr lang="zh-CN" altLang="en-US" sz="2100" dirty="0"/>
                  <a:t>年翻一番</a:t>
                </a:r>
                <a:endParaRPr lang="en-US" altLang="zh-CN" sz="2100" dirty="0"/>
              </a:p>
              <a:p>
                <a:pPr lvl="1"/>
                <a:r>
                  <a:rPr lang="en-US" altLang="zh-CN" dirty="0"/>
                  <a:t>2007</a:t>
                </a:r>
                <a:r>
                  <a:rPr lang="zh-CN" altLang="en-US" dirty="0"/>
                  <a:t>年：</a:t>
                </a:r>
                <a:r>
                  <a:rPr lang="en-US" altLang="zh-CN" dirty="0"/>
                  <a:t>276.12</a:t>
                </a:r>
                <a:r>
                  <a:rPr lang="zh-CN" altLang="en-US" dirty="0"/>
                  <a:t> </a:t>
                </a:r>
                <a:r>
                  <a:rPr lang="en-US" altLang="zh-CN" dirty="0"/>
                  <a:t>billion</a:t>
                </a:r>
                <a:r>
                  <a:rPr lang="zh-CN" altLang="en-US" dirty="0"/>
                  <a:t> </a:t>
                </a:r>
                <a:r>
                  <a:rPr lang="en-US" altLang="zh-CN" dirty="0"/>
                  <a:t>GB</a:t>
                </a:r>
                <a:r>
                  <a:rPr lang="zh-CN" altLang="en-US" dirty="0"/>
                  <a:t> </a:t>
                </a:r>
                <a:r>
                  <a:rPr lang="en-US" altLang="zh-CN" dirty="0"/>
                  <a:t>=</a:t>
                </a:r>
                <a:r>
                  <a:rPr lang="zh-CN" altLang="en-US" dirty="0"/>
                  <a:t> </a:t>
                </a:r>
                <a:r>
                  <a:rPr lang="en-US" altLang="zh-CN" dirty="0"/>
                  <a:t>2.76</a:t>
                </a:r>
                <a:r>
                  <a:rPr lang="zh-CN" altLang="en-US" dirty="0"/>
                  <a:t> * </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charset="0"/>
                          </a:rPr>
                          <m:t>10</m:t>
                        </m:r>
                      </m:e>
                      <m:sup>
                        <m:r>
                          <a:rPr lang="en-US" altLang="zh-CN" i="1" dirty="0">
                            <a:latin typeface="Cambria Math" charset="0"/>
                          </a:rPr>
                          <m:t>14</m:t>
                        </m:r>
                      </m:sup>
                    </m:sSup>
                  </m:oMath>
                </a14:m>
                <a:r>
                  <a:rPr lang="zh-CN" altLang="en-US" dirty="0"/>
                  <a:t> </a:t>
                </a:r>
                <a:r>
                  <a:rPr lang="en-US" altLang="zh-CN" dirty="0"/>
                  <a:t>MB</a:t>
                </a:r>
              </a:p>
              <a:p>
                <a:pPr lvl="1"/>
                <a:endParaRPr lang="en-US" altLang="zh-CN" dirty="0"/>
              </a:p>
              <a:p>
                <a:pPr lvl="1"/>
                <a:endParaRPr lang="en-US" altLang="zh-CN" dirty="0"/>
              </a:p>
              <a:p>
                <a:pPr lvl="1"/>
                <a:endParaRPr lang="en-US" altLang="zh-CN" dirty="0"/>
              </a:p>
              <a:p>
                <a:r>
                  <a:rPr lang="zh-CN" altLang="en-US" dirty="0"/>
                  <a:t>假设一首</a:t>
                </a:r>
                <a:r>
                  <a:rPr lang="en-US" altLang="zh-CN" dirty="0"/>
                  <a:t>MP3</a:t>
                </a:r>
                <a:r>
                  <a:rPr lang="zh-CN" altLang="en-US" dirty="0"/>
                  <a:t>歌曲时长</a:t>
                </a:r>
                <a:r>
                  <a:rPr lang="en-US" altLang="zh-CN" dirty="0"/>
                  <a:t>4</a:t>
                </a:r>
                <a:r>
                  <a:rPr lang="zh-CN" altLang="en-US" dirty="0"/>
                  <a:t>分钟，占用空间的大小是</a:t>
                </a:r>
                <a:r>
                  <a:rPr lang="en-US" altLang="zh-CN" dirty="0"/>
                  <a:t>10MB</a:t>
                </a:r>
                <a:r>
                  <a:rPr lang="zh-CN" altLang="en-US" dirty="0"/>
                  <a:t>。如果</a:t>
                </a:r>
                <a:r>
                  <a:rPr lang="en-US" altLang="zh-CN" dirty="0"/>
                  <a:t>2020</a:t>
                </a:r>
                <a:r>
                  <a:rPr lang="zh-CN" altLang="en-US" dirty="0"/>
                  <a:t>年的数字信息量全部用来存储歌曲，够一个人不眠不休听多久？</a:t>
                </a:r>
              </a:p>
              <a:p>
                <a:endParaRPr lang="en-US" altLang="zh-CN" dirty="0"/>
              </a:p>
              <a:p>
                <a:pPr lvl="1"/>
                <a:endParaRPr lang="en-US" altLang="zh-CN" dirty="0"/>
              </a:p>
              <a:p>
                <a:endParaRPr lang="en-US" dirty="0"/>
              </a:p>
            </p:txBody>
          </p:sp>
        </mc:Choice>
        <mc:Fallback xmlns="">
          <p:sp>
            <p:nvSpPr>
              <p:cNvPr id="13" name="Content Placeholder 2"/>
              <p:cNvSpPr>
                <a:spLocks noGrp="1" noRot="1" noChangeAspect="1" noMove="1" noResize="1" noEditPoints="1" noAdjustHandles="1" noChangeArrowheads="1" noChangeShapeType="1" noTextEdit="1"/>
              </p:cNvSpPr>
              <p:nvPr>
                <p:ph idx="1"/>
              </p:nvPr>
            </p:nvSpPr>
            <p:spPr>
              <a:xfrm>
                <a:off x="457200" y="819150"/>
                <a:ext cx="8229600" cy="3937000"/>
              </a:xfrm>
              <a:blipFill>
                <a:blip r:embed="rId2"/>
                <a:stretch>
                  <a:fillRect l="-741" t="-774"/>
                </a:stretch>
              </a:blipFill>
            </p:spPr>
            <p:txBody>
              <a:bodyPr/>
              <a:lstStyle/>
              <a:p>
                <a:r>
                  <a:rPr lang="zh-CN" altLang="en-US">
                    <a:noFill/>
                  </a:rPr>
                  <a:t> </a:t>
                </a:r>
              </a:p>
            </p:txBody>
          </p:sp>
        </mc:Fallback>
      </mc:AlternateContent>
      <p:sp>
        <p:nvSpPr>
          <p:cNvPr id="4" name="Rectangle 3"/>
          <p:cNvSpPr/>
          <p:nvPr/>
        </p:nvSpPr>
        <p:spPr>
          <a:xfrm>
            <a:off x="1376579" y="1892466"/>
            <a:ext cx="2308318" cy="923330"/>
          </a:xfrm>
          <a:prstGeom prst="rect">
            <a:avLst/>
          </a:prstGeom>
        </p:spPr>
        <p:txBody>
          <a:bodyPr wrap="square">
            <a:spAutoFit/>
          </a:bodyPr>
          <a:lstStyle/>
          <a:p>
            <a:r>
              <a:rPr lang="zh-CN" altLang="en-US" b="1" dirty="0">
                <a:solidFill>
                  <a:srgbClr val="C00000"/>
                </a:solidFill>
                <a:latin typeface="Helvetica Neue" charset="0"/>
              </a:rPr>
              <a:t>到</a:t>
            </a:r>
            <a:r>
              <a:rPr lang="en-US" altLang="zh-CN" b="1" dirty="0">
                <a:solidFill>
                  <a:srgbClr val="C00000"/>
                </a:solidFill>
                <a:latin typeface="Helvetica Neue" charset="0"/>
              </a:rPr>
              <a:t>2020</a:t>
            </a:r>
            <a:r>
              <a:rPr lang="zh-CN" altLang="en-US" b="1" dirty="0">
                <a:solidFill>
                  <a:srgbClr val="C00000"/>
                </a:solidFill>
                <a:latin typeface="Helvetica Neue" charset="0"/>
              </a:rPr>
              <a:t>年，数据相比</a:t>
            </a:r>
            <a:r>
              <a:rPr lang="en-US" altLang="zh-CN" b="1" dirty="0">
                <a:solidFill>
                  <a:srgbClr val="C00000"/>
                </a:solidFill>
                <a:latin typeface="Helvetica Neue" charset="0"/>
              </a:rPr>
              <a:t>2007</a:t>
            </a:r>
            <a:r>
              <a:rPr lang="zh-CN" altLang="en-US" b="1" dirty="0">
                <a:solidFill>
                  <a:srgbClr val="C00000"/>
                </a:solidFill>
                <a:latin typeface="Helvetica Neue" charset="0"/>
              </a:rPr>
              <a:t>年大约翻了</a:t>
            </a:r>
            <a:r>
              <a:rPr lang="en-US" altLang="zh-CN" b="1" dirty="0">
                <a:solidFill>
                  <a:srgbClr val="C00000"/>
                </a:solidFill>
                <a:latin typeface="Helvetica Neue" charset="0"/>
              </a:rPr>
              <a:t>5</a:t>
            </a:r>
            <a:r>
              <a:rPr lang="zh-CN" altLang="en-US" b="1" dirty="0">
                <a:solidFill>
                  <a:srgbClr val="C00000"/>
                </a:solidFill>
                <a:latin typeface="Helvetica Neue" charset="0"/>
              </a:rPr>
              <a:t>番，请问数据量有多大？</a:t>
            </a:r>
            <a:endParaRPr lang="en-US" altLang="zh-CN" b="1" dirty="0">
              <a:solidFill>
                <a:srgbClr val="C00000"/>
              </a:solidFill>
              <a:latin typeface="Helvetica Neue" charset="0"/>
            </a:endParaRPr>
          </a:p>
        </p:txBody>
      </p:sp>
      <p:sp>
        <p:nvSpPr>
          <p:cNvPr id="5" name="Rectangle 4"/>
          <p:cNvSpPr/>
          <p:nvPr/>
        </p:nvSpPr>
        <p:spPr>
          <a:xfrm>
            <a:off x="928038" y="1990051"/>
            <a:ext cx="643125" cy="523220"/>
          </a:xfrm>
          <a:prstGeom prst="rect">
            <a:avLst/>
          </a:prstGeom>
        </p:spPr>
        <p:txBody>
          <a:bodyPr wrap="none">
            <a:spAutoFit/>
          </a:bodyPr>
          <a:lstStyle/>
          <a:p>
            <a:r>
              <a:rPr lang="en-US" sz="2800" dirty="0">
                <a:solidFill>
                  <a:srgbClr val="000000"/>
                </a:solidFill>
                <a:latin typeface="Helvetica Neue" charset="0"/>
              </a:rPr>
              <a:t>🔔</a:t>
            </a:r>
            <a:r>
              <a:rPr lang="zh-CN" altLang="en-US" sz="2800" dirty="0">
                <a:solidFill>
                  <a:srgbClr val="000000"/>
                </a:solidFill>
                <a:latin typeface="Helvetica Neue" charset="0"/>
              </a:rPr>
              <a:t> </a:t>
            </a:r>
            <a:endParaRPr lang="en-US" sz="2800" dirty="0"/>
          </a:p>
        </p:txBody>
      </p:sp>
      <mc:AlternateContent xmlns:mc="http://schemas.openxmlformats.org/markup-compatibility/2006" xmlns:a14="http://schemas.microsoft.com/office/drawing/2010/main">
        <mc:Choice Requires="a14">
          <p:sp>
            <p:nvSpPr>
              <p:cNvPr id="6" name="Rectangle 5"/>
              <p:cNvSpPr/>
              <p:nvPr/>
            </p:nvSpPr>
            <p:spPr>
              <a:xfrm>
                <a:off x="3742649" y="1916184"/>
                <a:ext cx="1774204" cy="886397"/>
              </a:xfrm>
              <a:prstGeom prst="rect">
                <a:avLst/>
              </a:prstGeom>
            </p:spPr>
            <p:txBody>
              <a:bodyPr wrap="none">
                <a:spAutoFit/>
              </a:bodyPr>
              <a:lstStyle/>
              <a:p>
                <a:pPr>
                  <a:lnSpc>
                    <a:spcPct val="150000"/>
                  </a:lnSpc>
                </a:pPr>
                <a:r>
                  <a:rPr lang="en-US" altLang="zh-CN" dirty="0"/>
                  <a:t>A.</a:t>
                </a:r>
                <a:r>
                  <a:rPr lang="zh-CN" altLang="en-US" dirty="0"/>
                  <a:t> </a:t>
                </a:r>
                <a:r>
                  <a:rPr lang="en-US" altLang="zh-CN" dirty="0"/>
                  <a:t>1.4</a:t>
                </a:r>
                <a:r>
                  <a:rPr lang="zh-CN" altLang="en-US" dirty="0"/>
                  <a:t> * </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charset="0"/>
                          </a:rPr>
                          <m:t>10</m:t>
                        </m:r>
                      </m:e>
                      <m:sup>
                        <m:r>
                          <a:rPr lang="en-US" altLang="zh-CN" i="1" dirty="0">
                            <a:latin typeface="Cambria Math" charset="0"/>
                          </a:rPr>
                          <m:t>15</m:t>
                        </m:r>
                      </m:sup>
                    </m:sSup>
                  </m:oMath>
                </a14:m>
                <a:r>
                  <a:rPr lang="zh-CN" altLang="en-US" dirty="0"/>
                  <a:t> </a:t>
                </a:r>
                <a:r>
                  <a:rPr lang="en-US" altLang="zh-CN" dirty="0"/>
                  <a:t>MB</a:t>
                </a:r>
              </a:p>
              <a:p>
                <a:pPr>
                  <a:lnSpc>
                    <a:spcPct val="150000"/>
                  </a:lnSpc>
                </a:pPr>
                <a:r>
                  <a:rPr lang="en-US" altLang="zh-CN" dirty="0"/>
                  <a:t>B.</a:t>
                </a:r>
                <a:r>
                  <a:rPr lang="zh-CN" altLang="en-US" dirty="0"/>
                  <a:t> </a:t>
                </a:r>
                <a:r>
                  <a:rPr lang="en-US" altLang="zh-CN" dirty="0"/>
                  <a:t>8.8</a:t>
                </a:r>
                <a:r>
                  <a:rPr lang="zh-CN" altLang="en-US" dirty="0"/>
                  <a:t> * </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charset="0"/>
                          </a:rPr>
                          <m:t>10</m:t>
                        </m:r>
                      </m:e>
                      <m:sup>
                        <m:r>
                          <a:rPr lang="en-US" altLang="zh-CN" i="1" dirty="0">
                            <a:latin typeface="Cambria Math" charset="0"/>
                          </a:rPr>
                          <m:t>15</m:t>
                        </m:r>
                      </m:sup>
                    </m:sSup>
                  </m:oMath>
                </a14:m>
                <a:r>
                  <a:rPr lang="zh-CN" altLang="en-US" dirty="0"/>
                  <a:t> </a:t>
                </a:r>
                <a:r>
                  <a:rPr lang="en-US" altLang="zh-CN" dirty="0"/>
                  <a:t>MB</a:t>
                </a:r>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742649" y="1916184"/>
                <a:ext cx="1774204" cy="886397"/>
              </a:xfrm>
              <a:prstGeom prst="rect">
                <a:avLst/>
              </a:prstGeom>
              <a:blipFill>
                <a:blip r:embed="rId3"/>
                <a:stretch>
                  <a:fillRect l="-3093" r="-2062" b="-9589"/>
                </a:stretch>
              </a:blipFill>
            </p:spPr>
            <p:txBody>
              <a:bodyPr/>
              <a:lstStyle/>
              <a:p>
                <a:r>
                  <a:rPr lang="zh-CN" altLang="en-US">
                    <a:noFill/>
                  </a:rPr>
                  <a:t> </a:t>
                </a:r>
              </a:p>
            </p:txBody>
          </p:sp>
        </mc:Fallback>
      </mc:AlternateContent>
      <p:sp>
        <p:nvSpPr>
          <p:cNvPr id="7" name="Rectangle 7"/>
          <p:cNvSpPr/>
          <p:nvPr/>
        </p:nvSpPr>
        <p:spPr>
          <a:xfrm>
            <a:off x="1376579" y="3813802"/>
            <a:ext cx="2308318" cy="646331"/>
          </a:xfrm>
          <a:prstGeom prst="rect">
            <a:avLst/>
          </a:prstGeom>
        </p:spPr>
        <p:txBody>
          <a:bodyPr wrap="square">
            <a:spAutoFit/>
          </a:bodyPr>
          <a:lstStyle/>
          <a:p>
            <a:r>
              <a:rPr lang="zh-CN" altLang="en-US" b="1" dirty="0">
                <a:solidFill>
                  <a:srgbClr val="C00000"/>
                </a:solidFill>
                <a:latin typeface="Helvetica Neue" charset="0"/>
              </a:rPr>
              <a:t>请计算上题：一个人可以不眠不休听多久？</a:t>
            </a:r>
            <a:endParaRPr lang="en-US" altLang="zh-CN" b="1" dirty="0">
              <a:solidFill>
                <a:srgbClr val="C00000"/>
              </a:solidFill>
              <a:latin typeface="Helvetica Neue" charset="0"/>
            </a:endParaRPr>
          </a:p>
        </p:txBody>
      </p:sp>
      <p:sp>
        <p:nvSpPr>
          <p:cNvPr id="8" name="Rectangle 8"/>
          <p:cNvSpPr/>
          <p:nvPr/>
        </p:nvSpPr>
        <p:spPr>
          <a:xfrm>
            <a:off x="870286" y="3893824"/>
            <a:ext cx="643125" cy="523220"/>
          </a:xfrm>
          <a:prstGeom prst="rect">
            <a:avLst/>
          </a:prstGeom>
        </p:spPr>
        <p:txBody>
          <a:bodyPr wrap="none">
            <a:spAutoFit/>
          </a:bodyPr>
          <a:lstStyle/>
          <a:p>
            <a:r>
              <a:rPr lang="en-US" sz="2800" dirty="0">
                <a:solidFill>
                  <a:srgbClr val="000000"/>
                </a:solidFill>
                <a:latin typeface="Helvetica Neue" charset="0"/>
              </a:rPr>
              <a:t>🔔</a:t>
            </a:r>
            <a:r>
              <a:rPr lang="zh-CN" altLang="en-US" sz="2800" dirty="0">
                <a:solidFill>
                  <a:srgbClr val="000000"/>
                </a:solidFill>
                <a:latin typeface="Helvetica Neue" charset="0"/>
              </a:rPr>
              <a:t> </a:t>
            </a:r>
            <a:endParaRPr lang="en-US" sz="2800" dirty="0"/>
          </a:p>
        </p:txBody>
      </p:sp>
      <p:sp>
        <p:nvSpPr>
          <p:cNvPr id="9" name="Rectangle 9"/>
          <p:cNvSpPr/>
          <p:nvPr/>
        </p:nvSpPr>
        <p:spPr>
          <a:xfrm>
            <a:off x="3931565" y="3712235"/>
            <a:ext cx="1125180" cy="923330"/>
          </a:xfrm>
          <a:prstGeom prst="rect">
            <a:avLst/>
          </a:prstGeom>
        </p:spPr>
        <p:txBody>
          <a:bodyPr wrap="none">
            <a:spAutoFit/>
          </a:bodyPr>
          <a:lstStyle/>
          <a:p>
            <a:pPr>
              <a:lnSpc>
                <a:spcPct val="150000"/>
              </a:lnSpc>
            </a:pPr>
            <a:r>
              <a:rPr lang="en-US" altLang="zh-CN" dirty="0"/>
              <a:t>A.</a:t>
            </a:r>
            <a:r>
              <a:rPr lang="zh-CN" altLang="en-US" dirty="0"/>
              <a:t> </a:t>
            </a:r>
            <a:r>
              <a:rPr lang="en-US" altLang="zh-CN" dirty="0"/>
              <a:t>67</a:t>
            </a:r>
            <a:r>
              <a:rPr lang="zh-CN" altLang="en-US" dirty="0"/>
              <a:t>亿年</a:t>
            </a:r>
            <a:endParaRPr lang="en-US" altLang="zh-CN" dirty="0"/>
          </a:p>
          <a:p>
            <a:pPr>
              <a:lnSpc>
                <a:spcPct val="150000"/>
              </a:lnSpc>
            </a:pPr>
            <a:r>
              <a:rPr lang="en-US" altLang="zh-CN" dirty="0"/>
              <a:t>B.</a:t>
            </a:r>
            <a:r>
              <a:rPr lang="zh-CN" altLang="en-US" dirty="0"/>
              <a:t> </a:t>
            </a:r>
            <a:r>
              <a:rPr lang="en-US" altLang="zh-CN" dirty="0"/>
              <a:t>67</a:t>
            </a:r>
            <a:r>
              <a:rPr lang="zh-CN" altLang="en-US" dirty="0"/>
              <a:t>万年</a:t>
            </a:r>
            <a:endParaRPr lang="en-US" dirty="0"/>
          </a:p>
        </p:txBody>
      </p:sp>
      <mc:AlternateContent xmlns:mc="http://schemas.openxmlformats.org/markup-compatibility/2006" xmlns:a14="http://schemas.microsoft.com/office/drawing/2010/main">
        <mc:Choice Requires="a14">
          <p:sp>
            <p:nvSpPr>
              <p:cNvPr id="10" name="TextBox 10"/>
              <p:cNvSpPr txBox="1"/>
              <p:nvPr/>
            </p:nvSpPr>
            <p:spPr>
              <a:xfrm>
                <a:off x="5123714" y="3761765"/>
                <a:ext cx="3242811" cy="7814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altLang="zh-CN" i="1" smtClean="0">
                              <a:latin typeface="Cambria Math" panose="02040503050406030204" pitchFamily="18" charset="0"/>
                            </a:rPr>
                          </m:ctrlPr>
                        </m:fPr>
                        <m:num>
                          <m:r>
                            <a:rPr lang="en-US" altLang="zh-CN" i="1">
                              <a:latin typeface="Cambria Math" charset="0"/>
                            </a:rPr>
                            <m:t>8.8×</m:t>
                          </m:r>
                          <m:sSup>
                            <m:sSupPr>
                              <m:ctrlPr>
                                <a:rPr lang="en-US" altLang="zh-CN" i="1">
                                  <a:latin typeface="Cambria Math" panose="02040503050406030204" pitchFamily="18" charset="0"/>
                                </a:rPr>
                              </m:ctrlPr>
                            </m:sSupPr>
                            <m:e>
                              <m:r>
                                <a:rPr lang="en-US" altLang="zh-CN" i="1">
                                  <a:latin typeface="Cambria Math" charset="0"/>
                                </a:rPr>
                                <m:t>10</m:t>
                              </m:r>
                            </m:e>
                            <m:sup>
                              <m:r>
                                <a:rPr lang="en-US" altLang="zh-CN" i="1">
                                  <a:latin typeface="Cambria Math" charset="0"/>
                                </a:rPr>
                                <m:t>15</m:t>
                              </m:r>
                            </m:sup>
                          </m:sSup>
                        </m:num>
                        <m:den>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10</m:t>
                              </m:r>
                            </m:num>
                            <m:den>
                              <m:r>
                                <a:rPr lang="en-US" altLang="zh-CN" b="0" i="1" smtClean="0">
                                  <a:latin typeface="Cambria Math" panose="02040503050406030204" pitchFamily="18" charset="0"/>
                                </a:rPr>
                                <m:t>4</m:t>
                              </m:r>
                            </m:den>
                          </m:f>
                          <m:r>
                            <a:rPr lang="en-US" altLang="zh-CN" i="1">
                              <a:latin typeface="Cambria Math" charset="0"/>
                            </a:rPr>
                            <m:t>×60×24×365</m:t>
                          </m:r>
                        </m:den>
                      </m:f>
                      <m:r>
                        <a:rPr lang="en-US" altLang="zh-CN" i="1">
                          <a:latin typeface="Cambria Math" charset="0"/>
                        </a:rPr>
                        <m:t>=6.7×</m:t>
                      </m:r>
                      <m:sSup>
                        <m:sSupPr>
                          <m:ctrlPr>
                            <a:rPr lang="en-US" altLang="zh-CN" i="1">
                              <a:latin typeface="Cambria Math" panose="02040503050406030204" pitchFamily="18" charset="0"/>
                            </a:rPr>
                          </m:ctrlPr>
                        </m:sSupPr>
                        <m:e>
                          <m:r>
                            <a:rPr lang="en-US" altLang="zh-CN" i="1">
                              <a:latin typeface="Cambria Math" charset="0"/>
                            </a:rPr>
                            <m:t>10</m:t>
                          </m:r>
                        </m:e>
                        <m:sup>
                          <m:r>
                            <a:rPr lang="en-US" altLang="zh-CN" i="1">
                              <a:latin typeface="Cambria Math" charset="0"/>
                            </a:rPr>
                            <m:t>9</m:t>
                          </m:r>
                        </m:sup>
                      </m:sSup>
                    </m:oMath>
                  </m:oMathPara>
                </a14:m>
                <a:endParaRPr lang="en-US" dirty="0"/>
              </a:p>
            </p:txBody>
          </p:sp>
        </mc:Choice>
        <mc:Fallback xmlns="">
          <p:sp>
            <p:nvSpPr>
              <p:cNvPr id="10" name="TextBox 10"/>
              <p:cNvSpPr txBox="1">
                <a:spLocks noRot="1" noChangeAspect="1" noMove="1" noResize="1" noEditPoints="1" noAdjustHandles="1" noChangeArrowheads="1" noChangeShapeType="1" noTextEdit="1"/>
              </p:cNvSpPr>
              <p:nvPr/>
            </p:nvSpPr>
            <p:spPr>
              <a:xfrm>
                <a:off x="5123714" y="3761765"/>
                <a:ext cx="3242811" cy="781432"/>
              </a:xfrm>
              <a:prstGeom prst="rect">
                <a:avLst/>
              </a:prstGeom>
              <a:blipFill>
                <a:blip r:embed="rId4"/>
                <a:stretch>
                  <a:fillRect/>
                </a:stretch>
              </a:blipFill>
            </p:spPr>
            <p:txBody>
              <a:bodyPr/>
              <a:lstStyle/>
              <a:p>
                <a:r>
                  <a:rPr lang="zh-CN" altLang="en-US">
                    <a:noFill/>
                  </a:rPr>
                  <a:t> </a:t>
                </a:r>
              </a:p>
            </p:txBody>
          </p:sp>
        </mc:Fallback>
      </mc:AlternateContent>
      <p:pic>
        <p:nvPicPr>
          <p:cNvPr id="11"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91079" y="1083403"/>
            <a:ext cx="1078750" cy="809063"/>
          </a:xfrm>
          <a:prstGeom prst="rect">
            <a:avLst/>
          </a:prstGeom>
        </p:spPr>
      </p:pic>
      <p:sp>
        <p:nvSpPr>
          <p:cNvPr id="12" name="Rectangle 12"/>
          <p:cNvSpPr/>
          <p:nvPr/>
        </p:nvSpPr>
        <p:spPr>
          <a:xfrm>
            <a:off x="6583951" y="1892466"/>
            <a:ext cx="2614256" cy="577081"/>
          </a:xfrm>
          <a:prstGeom prst="rect">
            <a:avLst/>
          </a:prstGeom>
        </p:spPr>
        <p:txBody>
          <a:bodyPr wrap="square">
            <a:spAutoFit/>
          </a:bodyPr>
          <a:lstStyle/>
          <a:p>
            <a:pPr algn="ctr">
              <a:lnSpc>
                <a:spcPct val="150000"/>
              </a:lnSpc>
              <a:defRPr/>
            </a:pPr>
            <a:r>
              <a:rPr lang="zh-CN" altLang="en-US" sz="2100" dirty="0">
                <a:solidFill>
                  <a:srgbClr val="0000CC"/>
                </a:solidFill>
              </a:rPr>
              <a:t>地球年龄：</a:t>
            </a:r>
            <a:r>
              <a:rPr lang="en-US" altLang="zh-CN" sz="2100" dirty="0">
                <a:solidFill>
                  <a:srgbClr val="0000CC"/>
                </a:solidFill>
              </a:rPr>
              <a:t>46</a:t>
            </a:r>
            <a:r>
              <a:rPr lang="zh-CN" altLang="en-US" sz="2100" dirty="0">
                <a:solidFill>
                  <a:srgbClr val="0000CC"/>
                </a:solidFill>
              </a:rPr>
              <a:t>亿年</a:t>
            </a:r>
            <a:endParaRPr lang="en-US" dirty="0">
              <a:solidFill>
                <a:srgbClr val="0000CC"/>
              </a:solidFill>
            </a:endParaRPr>
          </a:p>
        </p:txBody>
      </p:sp>
      <p:sp>
        <p:nvSpPr>
          <p:cNvPr id="3" name="对话气泡: 圆角矩形 2">
            <a:extLst>
              <a:ext uri="{FF2B5EF4-FFF2-40B4-BE49-F238E27FC236}">
                <a16:creationId xmlns:a16="http://schemas.microsoft.com/office/drawing/2014/main" id="{B9D924D8-72F5-4056-A232-6B8BB2FA90AA}"/>
              </a:ext>
            </a:extLst>
          </p:cNvPr>
          <p:cNvSpPr/>
          <p:nvPr/>
        </p:nvSpPr>
        <p:spPr>
          <a:xfrm>
            <a:off x="4249057" y="4748245"/>
            <a:ext cx="4209143" cy="378553"/>
          </a:xfrm>
          <a:prstGeom prst="wedgeRoundRectCallout">
            <a:avLst>
              <a:gd name="adj1" fmla="val -11350"/>
              <a:gd name="adj2" fmla="val -101410"/>
              <a:gd name="adj3" fmla="val 16667"/>
            </a:avLst>
          </a:prstGeom>
          <a:solidFill>
            <a:schemeClr val="accent3">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ysClr val="windowText" lastClr="000000"/>
                </a:solidFill>
              </a:rPr>
              <a:t>数据总量</a:t>
            </a:r>
            <a:r>
              <a:rPr lang="en-US" altLang="zh-CN" dirty="0">
                <a:solidFill>
                  <a:sysClr val="windowText" lastClr="000000"/>
                </a:solidFill>
              </a:rPr>
              <a:t>/</a:t>
            </a:r>
            <a:r>
              <a:rPr lang="zh-CN" altLang="en-US" dirty="0">
                <a:solidFill>
                  <a:sysClr val="windowText" lastClr="000000"/>
                </a:solidFill>
              </a:rPr>
              <a:t>每年</a:t>
            </a:r>
            <a:r>
              <a:rPr lang="zh-CN" altLang="en-US">
                <a:solidFill>
                  <a:sysClr val="windowText" lastClr="000000"/>
                </a:solidFill>
              </a:rPr>
              <a:t>可以听的数据</a:t>
            </a:r>
            <a:r>
              <a:rPr lang="zh-CN" altLang="en-US" dirty="0">
                <a:solidFill>
                  <a:sysClr val="windowText" lastClr="000000"/>
                </a:solidFill>
              </a:rPr>
              <a:t>量</a:t>
            </a:r>
          </a:p>
        </p:txBody>
      </p:sp>
    </p:spTree>
    <p:extLst>
      <p:ext uri="{BB962C8B-B14F-4D97-AF65-F5344CB8AC3E}">
        <p14:creationId xmlns:p14="http://schemas.microsoft.com/office/powerpoint/2010/main" val="22873993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2"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概论</a:t>
            </a:r>
          </a:p>
        </p:txBody>
      </p:sp>
      <p:sp>
        <p:nvSpPr>
          <p:cNvPr id="13" name="Content Placeholder 2"/>
          <p:cNvSpPr>
            <a:spLocks noGrp="1"/>
          </p:cNvSpPr>
          <p:nvPr>
            <p:ph idx="1"/>
          </p:nvPr>
        </p:nvSpPr>
        <p:spPr>
          <a:xfrm>
            <a:off x="457200" y="819150"/>
            <a:ext cx="8229600" cy="3937000"/>
          </a:xfrm>
        </p:spPr>
        <p:txBody>
          <a:bodyPr>
            <a:normAutofit/>
          </a:bodyPr>
          <a:lstStyle/>
          <a:p>
            <a:r>
              <a:rPr lang="zh-CN" altLang="en-US" dirty="0"/>
              <a:t>大数据的三个</a:t>
            </a:r>
            <a:r>
              <a:rPr lang="en-US" altLang="zh-CN" dirty="0"/>
              <a:t>V</a:t>
            </a:r>
          </a:p>
          <a:p>
            <a:r>
              <a:rPr lang="en-US" altLang="zh-CN" sz="1800" dirty="0"/>
              <a:t>Volume</a:t>
            </a:r>
          </a:p>
          <a:p>
            <a:pPr lvl="1"/>
            <a:r>
              <a:rPr lang="en-US" altLang="zh-CN" sz="1600" dirty="0"/>
              <a:t>GB</a:t>
            </a:r>
            <a:r>
              <a:rPr lang="en-US" altLang="zh-CN" sz="1600" dirty="0">
                <a:sym typeface="Wingdings"/>
              </a:rPr>
              <a:t></a:t>
            </a:r>
            <a:r>
              <a:rPr lang="en-US" altLang="zh-CN" sz="1600" dirty="0"/>
              <a:t>TB</a:t>
            </a:r>
            <a:r>
              <a:rPr lang="en-US" altLang="zh-CN" sz="1600" dirty="0">
                <a:sym typeface="Wingdings"/>
              </a:rPr>
              <a:t></a:t>
            </a:r>
            <a:r>
              <a:rPr lang="en-US" altLang="zh-CN" sz="1600" dirty="0"/>
              <a:t>ZB</a:t>
            </a:r>
            <a:r>
              <a:rPr lang="en-US" altLang="zh-CN" sz="1600" dirty="0">
                <a:sym typeface="Wingdings"/>
              </a:rPr>
              <a:t>EB</a:t>
            </a:r>
          </a:p>
          <a:p>
            <a:pPr lvl="1"/>
            <a:endParaRPr lang="en-US" altLang="zh-CN" sz="1600" dirty="0"/>
          </a:p>
          <a:p>
            <a:r>
              <a:rPr lang="en-US" altLang="zh-CN" sz="1800" dirty="0"/>
              <a:t>Velocity</a:t>
            </a:r>
          </a:p>
          <a:p>
            <a:pPr lvl="1"/>
            <a:r>
              <a:rPr lang="zh-CN" altLang="en-US" sz="1600" dirty="0"/>
              <a:t>数据快速处理分析</a:t>
            </a:r>
            <a:endParaRPr lang="en-US" altLang="zh-CN" sz="1600" dirty="0"/>
          </a:p>
          <a:p>
            <a:pPr lvl="1"/>
            <a:endParaRPr lang="en-US" altLang="zh-CN" sz="1600" dirty="0"/>
          </a:p>
          <a:p>
            <a:r>
              <a:rPr lang="en-US" altLang="zh-CN" sz="1800" dirty="0"/>
              <a:t>Variety</a:t>
            </a:r>
          </a:p>
          <a:p>
            <a:pPr lvl="1"/>
            <a:r>
              <a:rPr lang="zh-CN" altLang="en-US" sz="1600" dirty="0"/>
              <a:t>企业内部</a:t>
            </a:r>
            <a:r>
              <a:rPr lang="en-US" altLang="zh-CN" sz="1600" dirty="0"/>
              <a:t>/</a:t>
            </a:r>
            <a:r>
              <a:rPr lang="zh-CN" altLang="en-US" sz="1600" dirty="0"/>
              <a:t>外部</a:t>
            </a:r>
            <a:endParaRPr lang="en-US" altLang="zh-CN" sz="1600" dirty="0"/>
          </a:p>
          <a:p>
            <a:pPr lvl="1"/>
            <a:r>
              <a:rPr lang="zh-CN" altLang="en-US" sz="1600" dirty="0"/>
              <a:t>结构化</a:t>
            </a:r>
            <a:r>
              <a:rPr lang="en-US" altLang="zh-CN" sz="1600" dirty="0"/>
              <a:t>/</a:t>
            </a:r>
            <a:r>
              <a:rPr lang="zh-CN" altLang="en-US" sz="1600" dirty="0"/>
              <a:t>非结构化</a:t>
            </a:r>
            <a:endParaRPr lang="en-US" altLang="zh-CN" sz="1600" dirty="0"/>
          </a:p>
          <a:p>
            <a:pPr lvl="1"/>
            <a:r>
              <a:rPr lang="zh-CN" altLang="en-US" sz="1600" dirty="0"/>
              <a:t>文本、图片、视频</a:t>
            </a:r>
            <a:r>
              <a:rPr lang="en-US" altLang="zh-CN" sz="1600" dirty="0"/>
              <a:t>……</a:t>
            </a:r>
            <a:endParaRPr lang="en-US" altLang="zh-CN" dirty="0"/>
          </a:p>
          <a:p>
            <a:endParaRPr lang="en-US" dirty="0"/>
          </a:p>
        </p:txBody>
      </p:sp>
      <p:pic>
        <p:nvPicPr>
          <p:cNvPr id="4" name="Content Placeholder 5"/>
          <p:cNvPicPr>
            <a:picLocks noChangeAspect="1"/>
          </p:cNvPicPr>
          <p:nvPr/>
        </p:nvPicPr>
        <p:blipFill rotWithShape="1">
          <a:blip r:embed="rId2">
            <a:extLst>
              <a:ext uri="{28A0092B-C50C-407E-A947-70E740481C1C}">
                <a14:useLocalDpi xmlns:a14="http://schemas.microsoft.com/office/drawing/2010/main" val="0"/>
              </a:ext>
            </a:extLst>
          </a:blip>
          <a:srcRect l="21664" t="7779" r="32246" b="43655"/>
          <a:stretch/>
        </p:blipFill>
        <p:spPr>
          <a:xfrm>
            <a:off x="3508201" y="959318"/>
            <a:ext cx="5055263" cy="3370112"/>
          </a:xfrm>
          <a:prstGeom prst="rect">
            <a:avLst/>
          </a:prstGeom>
        </p:spPr>
      </p:pic>
    </p:spTree>
    <p:extLst>
      <p:ext uri="{BB962C8B-B14F-4D97-AF65-F5344CB8AC3E}">
        <p14:creationId xmlns:p14="http://schemas.microsoft.com/office/powerpoint/2010/main" val="593529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概论</a:t>
            </a:r>
          </a:p>
        </p:txBody>
      </p:sp>
      <p:sp>
        <p:nvSpPr>
          <p:cNvPr id="13" name="Content Placeholder 2"/>
          <p:cNvSpPr>
            <a:spLocks noGrp="1"/>
          </p:cNvSpPr>
          <p:nvPr>
            <p:ph idx="1"/>
          </p:nvPr>
        </p:nvSpPr>
        <p:spPr>
          <a:xfrm>
            <a:off x="457200" y="819150"/>
            <a:ext cx="8229600" cy="3937000"/>
          </a:xfrm>
        </p:spPr>
        <p:txBody>
          <a:bodyPr>
            <a:normAutofit/>
          </a:bodyPr>
          <a:lstStyle/>
          <a:p>
            <a:r>
              <a:rPr lang="zh-CN" altLang="en-US" dirty="0"/>
              <a:t>人们的行为发生了深刻变化</a:t>
            </a:r>
            <a:r>
              <a:rPr lang="en-US" altLang="zh-CN" dirty="0"/>
              <a:t>……</a:t>
            </a:r>
            <a:endParaRPr lang="en-US" dirty="0"/>
          </a:p>
        </p:txBody>
      </p:sp>
      <p:pic>
        <p:nvPicPr>
          <p:cNvPr id="4" name="Content Placeholder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9870" y="1209218"/>
            <a:ext cx="3572540" cy="3600450"/>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8422" y="1329686"/>
            <a:ext cx="1485000" cy="1257239"/>
          </a:xfrm>
          <a:prstGeom prst="rect">
            <a:avLst/>
          </a:prstGeom>
        </p:spPr>
      </p:pic>
      <p:sp>
        <p:nvSpPr>
          <p:cNvPr id="6" name="Rectangle 6"/>
          <p:cNvSpPr/>
          <p:nvPr/>
        </p:nvSpPr>
        <p:spPr>
          <a:xfrm>
            <a:off x="4132410" y="2589789"/>
            <a:ext cx="2348880" cy="369332"/>
          </a:xfrm>
          <a:prstGeom prst="rect">
            <a:avLst/>
          </a:prstGeom>
        </p:spPr>
        <p:txBody>
          <a:bodyPr wrap="square">
            <a:spAutoFit/>
          </a:bodyPr>
          <a:lstStyle/>
          <a:p>
            <a:pPr algn="ctr">
              <a:defRPr/>
            </a:pPr>
            <a:r>
              <a:rPr lang="zh-CN" altLang="en-US" dirty="0">
                <a:solidFill>
                  <a:srgbClr val="0000CC"/>
                </a:solidFill>
                <a:latin typeface="Microsoft YaHei" charset="-122"/>
                <a:ea typeface="Microsoft YaHei" charset="-122"/>
                <a:cs typeface="Microsoft YaHei" charset="-122"/>
              </a:rPr>
              <a:t>教宗本笃十六世</a:t>
            </a:r>
            <a:endParaRPr lang="en-US" sz="1500" dirty="0">
              <a:solidFill>
                <a:srgbClr val="0000CC"/>
              </a:solidFill>
              <a:latin typeface="Microsoft YaHei" charset="-122"/>
              <a:ea typeface="Microsoft YaHei" charset="-122"/>
              <a:cs typeface="Microsoft YaHei" charset="-122"/>
            </a:endParaRPr>
          </a:p>
        </p:txBody>
      </p:sp>
      <p:pic>
        <p:nvPicPr>
          <p:cNvPr id="7"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8422" y="3127046"/>
            <a:ext cx="1485000" cy="1233000"/>
          </a:xfrm>
          <a:prstGeom prst="rect">
            <a:avLst/>
          </a:prstGeom>
        </p:spPr>
      </p:pic>
      <p:sp>
        <p:nvSpPr>
          <p:cNvPr id="8" name="Rectangle 8"/>
          <p:cNvSpPr/>
          <p:nvPr/>
        </p:nvSpPr>
        <p:spPr>
          <a:xfrm>
            <a:off x="4132410" y="4440336"/>
            <a:ext cx="2348880" cy="369332"/>
          </a:xfrm>
          <a:prstGeom prst="rect">
            <a:avLst/>
          </a:prstGeom>
        </p:spPr>
        <p:txBody>
          <a:bodyPr wrap="square">
            <a:spAutoFit/>
          </a:bodyPr>
          <a:lstStyle/>
          <a:p>
            <a:pPr algn="ctr">
              <a:defRPr/>
            </a:pPr>
            <a:r>
              <a:rPr lang="zh-CN" altLang="en-US" dirty="0">
                <a:solidFill>
                  <a:srgbClr val="0000CC"/>
                </a:solidFill>
                <a:latin typeface="Microsoft YaHei" charset="-122"/>
                <a:ea typeface="Microsoft YaHei" charset="-122"/>
                <a:cs typeface="Microsoft YaHei" charset="-122"/>
              </a:rPr>
              <a:t>教宗方济各</a:t>
            </a:r>
            <a:endParaRPr lang="en-US" sz="1500" dirty="0">
              <a:solidFill>
                <a:srgbClr val="0000CC"/>
              </a:solidFill>
              <a:latin typeface="Microsoft YaHei" charset="-122"/>
              <a:ea typeface="Microsoft YaHei" charset="-122"/>
              <a:cs typeface="Microsoft YaHei" charset="-122"/>
            </a:endParaRPr>
          </a:p>
        </p:txBody>
      </p:sp>
      <p:sp>
        <p:nvSpPr>
          <p:cNvPr id="9" name="Title 1"/>
          <p:cNvSpPr txBox="1">
            <a:spLocks/>
          </p:cNvSpPr>
          <p:nvPr/>
        </p:nvSpPr>
        <p:spPr>
          <a:xfrm>
            <a:off x="6211238" y="2202955"/>
            <a:ext cx="2788173" cy="1143000"/>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pPr>
              <a:lnSpc>
                <a:spcPct val="150000"/>
              </a:lnSpc>
            </a:pPr>
            <a:r>
              <a:rPr lang="zh-CN" altLang="en-US" dirty="0"/>
              <a:t>数字痕迹</a:t>
            </a:r>
            <a:endParaRPr lang="en-US" altLang="zh-CN" dirty="0"/>
          </a:p>
          <a:p>
            <a:pPr>
              <a:lnSpc>
                <a:spcPct val="150000"/>
              </a:lnSpc>
            </a:pPr>
            <a:r>
              <a:rPr lang="en-US" altLang="zh-CN" dirty="0">
                <a:latin typeface="Calibri" charset="0"/>
                <a:ea typeface="Calibri" charset="0"/>
                <a:cs typeface="Calibri" charset="0"/>
              </a:rPr>
              <a:t>Digital</a:t>
            </a:r>
            <a:r>
              <a:rPr lang="zh-CN" altLang="en-US" dirty="0">
                <a:latin typeface="Calibri" charset="0"/>
                <a:ea typeface="Calibri" charset="0"/>
                <a:cs typeface="Calibri" charset="0"/>
              </a:rPr>
              <a:t> </a:t>
            </a:r>
            <a:r>
              <a:rPr lang="en-US" altLang="zh-CN" dirty="0">
                <a:latin typeface="Calibri" charset="0"/>
                <a:ea typeface="Calibri" charset="0"/>
                <a:cs typeface="Calibri" charset="0"/>
              </a:rPr>
              <a:t>Traces</a:t>
            </a:r>
            <a:endParaRPr lang="en-US" dirty="0"/>
          </a:p>
        </p:txBody>
      </p:sp>
    </p:spTree>
    <p:extLst>
      <p:ext uri="{BB962C8B-B14F-4D97-AF65-F5344CB8AC3E}">
        <p14:creationId xmlns:p14="http://schemas.microsoft.com/office/powerpoint/2010/main" val="33174887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概论</a:t>
            </a:r>
          </a:p>
        </p:txBody>
      </p:sp>
      <p:sp>
        <p:nvSpPr>
          <p:cNvPr id="13" name="Content Placeholder 2"/>
          <p:cNvSpPr>
            <a:spLocks noGrp="1"/>
          </p:cNvSpPr>
          <p:nvPr>
            <p:ph idx="1"/>
          </p:nvPr>
        </p:nvSpPr>
        <p:spPr>
          <a:xfrm>
            <a:off x="457200" y="819150"/>
            <a:ext cx="5821680" cy="3937000"/>
          </a:xfrm>
        </p:spPr>
        <p:txBody>
          <a:bodyPr>
            <a:normAutofit/>
          </a:bodyPr>
          <a:lstStyle/>
          <a:p>
            <a:r>
              <a:rPr lang="zh-CN" altLang="en-US" dirty="0"/>
              <a:t>数字痕迹</a:t>
            </a:r>
            <a:r>
              <a:rPr lang="en-US" altLang="zh-CN" dirty="0"/>
              <a:t>(</a:t>
            </a:r>
            <a:r>
              <a:rPr lang="en-US" altLang="zh-CN" dirty="0">
                <a:latin typeface="Calibri" charset="0"/>
                <a:ea typeface="Calibri" charset="0"/>
                <a:cs typeface="Calibri" charset="0"/>
              </a:rPr>
              <a:t>Digital</a:t>
            </a:r>
            <a:r>
              <a:rPr lang="zh-CN" altLang="en-US" dirty="0">
                <a:latin typeface="Calibri" charset="0"/>
                <a:ea typeface="Calibri" charset="0"/>
                <a:cs typeface="Calibri" charset="0"/>
              </a:rPr>
              <a:t> </a:t>
            </a:r>
            <a:r>
              <a:rPr lang="en-US" altLang="zh-CN" dirty="0">
                <a:latin typeface="Calibri" charset="0"/>
                <a:ea typeface="Calibri" charset="0"/>
                <a:cs typeface="Calibri" charset="0"/>
              </a:rPr>
              <a:t>Traces</a:t>
            </a:r>
            <a:r>
              <a:rPr lang="en-US" altLang="zh-CN" dirty="0"/>
              <a:t>)</a:t>
            </a:r>
          </a:p>
          <a:p>
            <a:pPr lvl="1">
              <a:spcAft>
                <a:spcPts val="1800"/>
              </a:spcAft>
            </a:pPr>
            <a:r>
              <a:rPr lang="zh-CN" altLang="en-US" dirty="0"/>
              <a:t>纽约证交所每个交易日生成 </a:t>
            </a:r>
            <a:r>
              <a:rPr lang="en-US" altLang="zh-CN" dirty="0">
                <a:latin typeface="Calibri" charset="0"/>
                <a:ea typeface="Calibri" charset="0"/>
                <a:cs typeface="Calibri" charset="0"/>
              </a:rPr>
              <a:t>1TB</a:t>
            </a:r>
            <a:r>
              <a:rPr lang="zh-CN" altLang="en-US" dirty="0">
                <a:latin typeface="Calibri" charset="0"/>
                <a:ea typeface="Calibri" charset="0"/>
                <a:cs typeface="Calibri" charset="0"/>
              </a:rPr>
              <a:t> </a:t>
            </a:r>
            <a:r>
              <a:rPr lang="zh-CN" altLang="en-US" dirty="0"/>
              <a:t>的交易数据</a:t>
            </a:r>
            <a:endParaRPr lang="en-US" altLang="zh-CN" dirty="0"/>
          </a:p>
          <a:p>
            <a:pPr lvl="1">
              <a:spcAft>
                <a:spcPts val="1800"/>
              </a:spcAft>
            </a:pPr>
            <a:r>
              <a:rPr lang="en-US" altLang="zh-CN" dirty="0">
                <a:latin typeface="Calibri" charset="0"/>
                <a:ea typeface="Calibri" charset="0"/>
                <a:cs typeface="Calibri" charset="0"/>
              </a:rPr>
              <a:t>Facebook</a:t>
            </a:r>
            <a:r>
              <a:rPr lang="zh-CN" altLang="en-US" dirty="0"/>
              <a:t>每天大概接收用户</a:t>
            </a:r>
            <a:r>
              <a:rPr lang="en-US" altLang="zh-CN" dirty="0">
                <a:latin typeface="Calibri" charset="0"/>
                <a:ea typeface="Calibri" charset="0"/>
                <a:cs typeface="Calibri" charset="0"/>
              </a:rPr>
              <a:t>500+T</a:t>
            </a:r>
            <a:r>
              <a:rPr lang="zh-CN" altLang="en-US" dirty="0"/>
              <a:t>的社交数据，主要是照片、视频、文本消息、评论等</a:t>
            </a:r>
            <a:endParaRPr lang="en-US" altLang="zh-CN" dirty="0"/>
          </a:p>
          <a:p>
            <a:pPr lvl="1">
              <a:spcAft>
                <a:spcPts val="1800"/>
              </a:spcAft>
            </a:pPr>
            <a:r>
              <a:rPr lang="en-US" altLang="zh-CN" dirty="0"/>
              <a:t>2019</a:t>
            </a:r>
            <a:r>
              <a:rPr lang="zh-CN" altLang="en-US" dirty="0"/>
              <a:t>年春晚全球观众参与百度</a:t>
            </a:r>
            <a:r>
              <a:rPr lang="en-US" altLang="zh-CN" dirty="0">
                <a:latin typeface="Calibri" charset="0"/>
                <a:ea typeface="Calibri" charset="0"/>
                <a:cs typeface="Calibri" charset="0"/>
              </a:rPr>
              <a:t>APP</a:t>
            </a:r>
            <a:r>
              <a:rPr lang="zh-CN" altLang="en-US" dirty="0"/>
              <a:t>互动次数达到</a:t>
            </a:r>
            <a:r>
              <a:rPr lang="en-US" altLang="zh-CN" dirty="0">
                <a:latin typeface="Calibri" charset="0"/>
                <a:ea typeface="Calibri" charset="0"/>
                <a:cs typeface="Calibri" charset="0"/>
              </a:rPr>
              <a:t>208</a:t>
            </a:r>
            <a:r>
              <a:rPr lang="zh-CN" altLang="en-US" dirty="0"/>
              <a:t>亿次</a:t>
            </a:r>
          </a:p>
          <a:p>
            <a:endParaRPr lang="en-US" dirty="0"/>
          </a:p>
        </p:txBody>
      </p:sp>
      <p:pic>
        <p:nvPicPr>
          <p:cNvPr id="4" name="Picture 2" descr=" Introduction to BIG DATA: Types, Characteristics &amp; Benefi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9898" y="704850"/>
            <a:ext cx="1917468" cy="12783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 Introduction to BIG DATA: Types, Characteristics &amp; Benefi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9898" y="2011444"/>
            <a:ext cx="1932561" cy="12255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77605" y="3265252"/>
            <a:ext cx="1322047" cy="1449987"/>
          </a:xfrm>
          <a:prstGeom prst="rect">
            <a:avLst/>
          </a:prstGeom>
        </p:spPr>
      </p:pic>
      <p:sp>
        <p:nvSpPr>
          <p:cNvPr id="7" name="Rectangle 10"/>
          <p:cNvSpPr/>
          <p:nvPr/>
        </p:nvSpPr>
        <p:spPr>
          <a:xfrm>
            <a:off x="1136360" y="3339046"/>
            <a:ext cx="4924877" cy="1077218"/>
          </a:xfrm>
          <a:prstGeom prst="rect">
            <a:avLst/>
          </a:prstGeom>
        </p:spPr>
        <p:txBody>
          <a:bodyPr wrap="square">
            <a:spAutoFit/>
          </a:bodyPr>
          <a:lstStyle/>
          <a:p>
            <a:pPr algn="ctr">
              <a:defRPr/>
            </a:pPr>
            <a:r>
              <a:rPr lang="zh-CN" altLang="en-US" sz="3200" b="1" dirty="0">
                <a:solidFill>
                  <a:srgbClr val="0000CC"/>
                </a:solidFill>
              </a:rPr>
              <a:t>趋势</a:t>
            </a:r>
            <a:r>
              <a:rPr lang="en-US" altLang="zh-CN" sz="3200" b="1" dirty="0">
                <a:solidFill>
                  <a:srgbClr val="0000CC"/>
                </a:solidFill>
              </a:rPr>
              <a:t>1</a:t>
            </a:r>
            <a:r>
              <a:rPr lang="zh-CN" altLang="en-US" sz="3200" dirty="0">
                <a:solidFill>
                  <a:srgbClr val="0000CC"/>
                </a:solidFill>
              </a:rPr>
              <a:t>：数据比以往任何时候都更容易产生与获取</a:t>
            </a:r>
            <a:endParaRPr lang="en-US" sz="2800" dirty="0">
              <a:solidFill>
                <a:srgbClr val="0000CC"/>
              </a:solidFill>
              <a:latin typeface="+mn-lt"/>
              <a:ea typeface="+mn-ea"/>
              <a:cs typeface="+mn-cs"/>
            </a:endParaRPr>
          </a:p>
        </p:txBody>
      </p:sp>
    </p:spTree>
    <p:extLst>
      <p:ext uri="{BB962C8B-B14F-4D97-AF65-F5344CB8AC3E}">
        <p14:creationId xmlns:p14="http://schemas.microsoft.com/office/powerpoint/2010/main" val="3826960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a:t>概论</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123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概论</a:t>
            </a:r>
          </a:p>
        </p:txBody>
      </p:sp>
      <p:sp>
        <p:nvSpPr>
          <p:cNvPr id="13" name="Content Placeholder 2"/>
          <p:cNvSpPr>
            <a:spLocks noGrp="1"/>
          </p:cNvSpPr>
          <p:nvPr>
            <p:ph idx="1"/>
          </p:nvPr>
        </p:nvSpPr>
        <p:spPr>
          <a:xfrm>
            <a:off x="457200" y="819150"/>
            <a:ext cx="4571358" cy="3937000"/>
          </a:xfrm>
        </p:spPr>
        <p:txBody>
          <a:bodyPr>
            <a:normAutofit fontScale="92500" lnSpcReduction="10000"/>
          </a:bodyPr>
          <a:lstStyle/>
          <a:p>
            <a:pPr algn="just">
              <a:lnSpc>
                <a:spcPct val="110000"/>
              </a:lnSpc>
            </a:pPr>
            <a:r>
              <a:rPr lang="zh-CN" altLang="en-US" dirty="0"/>
              <a:t>这个世界变得越来越“数据驱动”</a:t>
            </a:r>
            <a:endParaRPr lang="en-US" altLang="zh-CN" dirty="0"/>
          </a:p>
          <a:p>
            <a:pPr algn="just">
              <a:lnSpc>
                <a:spcPct val="110000"/>
              </a:lnSpc>
            </a:pPr>
            <a:r>
              <a:rPr lang="zh-CN" altLang="en-US" dirty="0"/>
              <a:t>智能推荐</a:t>
            </a:r>
            <a:endParaRPr lang="en-US" altLang="zh-CN" dirty="0"/>
          </a:p>
          <a:p>
            <a:pPr lvl="1" algn="just">
              <a:lnSpc>
                <a:spcPct val="110000"/>
              </a:lnSpc>
            </a:pPr>
            <a:r>
              <a:rPr lang="zh-CN" altLang="en-US" dirty="0"/>
              <a:t>信息的极度爆炸，使得人们找到他们需要的信息变得越来越难</a:t>
            </a:r>
            <a:endParaRPr lang="en-US" altLang="zh-CN" dirty="0"/>
          </a:p>
          <a:p>
            <a:pPr lvl="1" algn="just">
              <a:lnSpc>
                <a:spcPct val="110000"/>
              </a:lnSpc>
            </a:pPr>
            <a:r>
              <a:rPr lang="zh-CN" altLang="en-US" dirty="0"/>
              <a:t>面对海量的数据，用户需要更加智能的、更加了解他们需求、口味和喜好的信息发现机制，于是推荐系统应运而生</a:t>
            </a:r>
            <a:endParaRPr lang="en-US" altLang="zh-CN" dirty="0"/>
          </a:p>
          <a:p>
            <a:pPr lvl="1" algn="just">
              <a:lnSpc>
                <a:spcPct val="110000"/>
              </a:lnSpc>
            </a:pPr>
            <a:r>
              <a:rPr lang="zh-CN" altLang="en-US" dirty="0"/>
              <a:t>推荐算法能够根据用户的喜好，向用户推荐商品或者服务。在电子商务 </a:t>
            </a:r>
            <a:r>
              <a:rPr lang="en-US" altLang="zh-CN" dirty="0"/>
              <a:t>(E-commerce</a:t>
            </a:r>
            <a:r>
              <a:rPr lang="zh-CN" altLang="en-US" dirty="0"/>
              <a:t>，比如</a:t>
            </a:r>
            <a:r>
              <a:rPr lang="en-US" altLang="zh-CN" dirty="0"/>
              <a:t>Amazon</a:t>
            </a:r>
            <a:r>
              <a:rPr lang="zh-CN" altLang="en-US" dirty="0"/>
              <a:t>等</a:t>
            </a:r>
            <a:r>
              <a:rPr lang="en-US" altLang="zh-CN" dirty="0"/>
              <a:t>)</a:t>
            </a:r>
            <a:r>
              <a:rPr lang="zh-CN" altLang="en-US" dirty="0"/>
              <a:t>网站、音乐、电影、和图书分享网站，推荐引擎取得了巨大的成功。</a:t>
            </a:r>
          </a:p>
          <a:p>
            <a:pPr algn="just">
              <a:lnSpc>
                <a:spcPct val="110000"/>
              </a:lnSpc>
            </a:pPr>
            <a:endParaRPr lang="zh-CN" altLang="en-US" dirty="0"/>
          </a:p>
          <a:p>
            <a:pPr algn="just">
              <a:lnSpc>
                <a:spcPct val="110000"/>
              </a:lnSpc>
            </a:pPr>
            <a:endParaRPr lang="en-US" altLang="zh-CN" dirty="0"/>
          </a:p>
          <a:p>
            <a:pPr algn="just">
              <a:lnSpc>
                <a:spcPct val="110000"/>
              </a:lnSpc>
            </a:pPr>
            <a:endParaRPr lang="en-US" dirty="0"/>
          </a:p>
        </p:txBody>
      </p:sp>
      <p:pic>
        <p:nvPicPr>
          <p:cNvPr id="4"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28558" y="788186"/>
            <a:ext cx="3483846" cy="1999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8558" y="2870986"/>
            <a:ext cx="3570465" cy="1936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68933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概论</a:t>
            </a:r>
          </a:p>
        </p:txBody>
      </p:sp>
      <p:sp>
        <p:nvSpPr>
          <p:cNvPr id="13" name="Content Placeholder 2"/>
          <p:cNvSpPr>
            <a:spLocks noGrp="1"/>
          </p:cNvSpPr>
          <p:nvPr>
            <p:ph idx="1"/>
          </p:nvPr>
        </p:nvSpPr>
        <p:spPr>
          <a:xfrm>
            <a:off x="457200" y="819150"/>
            <a:ext cx="8229600" cy="3937000"/>
          </a:xfrm>
        </p:spPr>
        <p:txBody>
          <a:bodyPr>
            <a:normAutofit/>
          </a:bodyPr>
          <a:lstStyle/>
          <a:p>
            <a:r>
              <a:rPr lang="zh-CN" altLang="en-US" dirty="0"/>
              <a:t>这个世界变得越来越“数据驱动”</a:t>
            </a:r>
            <a:endParaRPr lang="en-US" altLang="zh-CN" dirty="0"/>
          </a:p>
          <a:p>
            <a:r>
              <a:rPr lang="zh-CN" altLang="en-US" dirty="0"/>
              <a:t>智能推荐离不开对海量用户行为数据的分析</a:t>
            </a:r>
            <a:endParaRPr lang="en-US" altLang="zh-CN" dirty="0"/>
          </a:p>
          <a:p>
            <a:pPr lvl="1"/>
            <a:r>
              <a:rPr lang="zh-CN" altLang="en-US" dirty="0"/>
              <a:t>基于内容的推荐</a:t>
            </a:r>
            <a:r>
              <a:rPr lang="en-US" altLang="zh-CN" dirty="0"/>
              <a:t>: </a:t>
            </a:r>
            <a:r>
              <a:rPr lang="zh-CN" altLang="en-US" dirty="0"/>
              <a:t>发现物品或者内容的相关性，进行推荐</a:t>
            </a:r>
          </a:p>
          <a:p>
            <a:pPr lvl="1"/>
            <a:r>
              <a:rPr lang="zh-CN" altLang="en-US" dirty="0"/>
              <a:t>协同过滤</a:t>
            </a:r>
            <a:r>
              <a:rPr lang="en-US" altLang="zh-CN" dirty="0"/>
              <a:t>: </a:t>
            </a:r>
            <a:r>
              <a:rPr lang="zh-CN" altLang="en-US" dirty="0"/>
              <a:t>它根据用户对物品或者信息的偏好，进行推荐</a:t>
            </a:r>
          </a:p>
          <a:p>
            <a:pPr lvl="1"/>
            <a:endParaRPr lang="en-US" altLang="zh-CN" dirty="0"/>
          </a:p>
          <a:p>
            <a:endParaRPr lang="en-US" dirty="0"/>
          </a:p>
        </p:txBody>
      </p:sp>
      <p:graphicFrame>
        <p:nvGraphicFramePr>
          <p:cNvPr id="4" name="Table 3">
            <a:extLst>
              <a:ext uri="{FF2B5EF4-FFF2-40B4-BE49-F238E27FC236}">
                <a16:creationId xmlns:a16="http://schemas.microsoft.com/office/drawing/2014/main" id="{5125A4AC-3597-324E-A0E4-16C22C27FF50}"/>
              </a:ext>
            </a:extLst>
          </p:cNvPr>
          <p:cNvGraphicFramePr>
            <a:graphicFrameLocks noGrp="1"/>
          </p:cNvGraphicFramePr>
          <p:nvPr>
            <p:extLst>
              <p:ext uri="{D42A27DB-BD31-4B8C-83A1-F6EECF244321}">
                <p14:modId xmlns:p14="http://schemas.microsoft.com/office/powerpoint/2010/main" val="1245284812"/>
              </p:ext>
            </p:extLst>
          </p:nvPr>
        </p:nvGraphicFramePr>
        <p:xfrm>
          <a:off x="714115" y="2331322"/>
          <a:ext cx="7851776" cy="2276475"/>
        </p:xfrm>
        <a:graphic>
          <a:graphicData uri="http://schemas.openxmlformats.org/drawingml/2006/table">
            <a:tbl>
              <a:tblPr>
                <a:tableStyleId>{5C22544A-7EE6-4342-B048-85BDC9FD1C3A}</a:tableStyleId>
              </a:tblPr>
              <a:tblGrid>
                <a:gridCol w="542267">
                  <a:extLst>
                    <a:ext uri="{9D8B030D-6E8A-4147-A177-3AD203B41FA5}">
                      <a16:colId xmlns:a16="http://schemas.microsoft.com/office/drawing/2014/main" val="2042724265"/>
                    </a:ext>
                  </a:extLst>
                </a:gridCol>
                <a:gridCol w="1118803">
                  <a:extLst>
                    <a:ext uri="{9D8B030D-6E8A-4147-A177-3AD203B41FA5}">
                      <a16:colId xmlns:a16="http://schemas.microsoft.com/office/drawing/2014/main" val="3364931676"/>
                    </a:ext>
                  </a:extLst>
                </a:gridCol>
                <a:gridCol w="1118803">
                  <a:extLst>
                    <a:ext uri="{9D8B030D-6E8A-4147-A177-3AD203B41FA5}">
                      <a16:colId xmlns:a16="http://schemas.microsoft.com/office/drawing/2014/main" val="3692573295"/>
                    </a:ext>
                  </a:extLst>
                </a:gridCol>
                <a:gridCol w="1118803">
                  <a:extLst>
                    <a:ext uri="{9D8B030D-6E8A-4147-A177-3AD203B41FA5}">
                      <a16:colId xmlns:a16="http://schemas.microsoft.com/office/drawing/2014/main" val="3508366733"/>
                    </a:ext>
                  </a:extLst>
                </a:gridCol>
                <a:gridCol w="820455">
                  <a:extLst>
                    <a:ext uri="{9D8B030D-6E8A-4147-A177-3AD203B41FA5}">
                      <a16:colId xmlns:a16="http://schemas.microsoft.com/office/drawing/2014/main" val="2836944335"/>
                    </a:ext>
                  </a:extLst>
                </a:gridCol>
                <a:gridCol w="1193389">
                  <a:extLst>
                    <a:ext uri="{9D8B030D-6E8A-4147-A177-3AD203B41FA5}">
                      <a16:colId xmlns:a16="http://schemas.microsoft.com/office/drawing/2014/main" val="3703381519"/>
                    </a:ext>
                  </a:extLst>
                </a:gridCol>
                <a:gridCol w="969628">
                  <a:extLst>
                    <a:ext uri="{9D8B030D-6E8A-4147-A177-3AD203B41FA5}">
                      <a16:colId xmlns:a16="http://schemas.microsoft.com/office/drawing/2014/main" val="4082739064"/>
                    </a:ext>
                  </a:extLst>
                </a:gridCol>
                <a:gridCol w="969628">
                  <a:extLst>
                    <a:ext uri="{9D8B030D-6E8A-4147-A177-3AD203B41FA5}">
                      <a16:colId xmlns:a16="http://schemas.microsoft.com/office/drawing/2014/main" val="503102266"/>
                    </a:ext>
                  </a:extLst>
                </a:gridCol>
              </a:tblGrid>
              <a:tr h="455295">
                <a:tc>
                  <a:txBody>
                    <a:bodyPr/>
                    <a:lstStyle/>
                    <a:p>
                      <a:pPr algn="l" fontAlgn="b"/>
                      <a:endParaRPr lang="en-US" sz="16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6" marR="9526" marT="9525" marB="0" anchor="b"/>
                </a:tc>
                <a:tc>
                  <a:txBody>
                    <a:bodyPr/>
                    <a:lstStyle/>
                    <a:p>
                      <a:pPr algn="ctr" fontAlgn="b"/>
                      <a:r>
                        <a:rPr lang="ja-JP" altLang="en-US" sz="1600" u="none" strike="noStrike" dirty="0">
                          <a:effectLst/>
                          <a:latin typeface="Microsoft YaHei" panose="020B0503020204020204" pitchFamily="34" charset="-122"/>
                          <a:ea typeface="Microsoft YaHei" panose="020B0503020204020204" pitchFamily="34" charset="-122"/>
                        </a:rPr>
                        <a:t>西虹市首富</a:t>
                      </a:r>
                      <a:endParaRPr lang="ja-JP" altLang="en-US" sz="16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6" marR="9526" marT="9525" marB="0" anchor="b"/>
                </a:tc>
                <a:tc>
                  <a:txBody>
                    <a:bodyPr/>
                    <a:lstStyle/>
                    <a:p>
                      <a:pPr algn="ctr" fontAlgn="b"/>
                      <a:r>
                        <a:rPr lang="ja-JP" altLang="en-US" sz="1600" u="none" strike="noStrike" dirty="0">
                          <a:effectLst/>
                          <a:latin typeface="Microsoft YaHei" panose="020B0503020204020204" pitchFamily="34" charset="-122"/>
                          <a:ea typeface="Microsoft YaHei" panose="020B0503020204020204" pitchFamily="34" charset="-122"/>
                        </a:rPr>
                        <a:t>疯狂动物城</a:t>
                      </a:r>
                      <a:endParaRPr lang="ja-JP" altLang="en-US" sz="16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6" marR="9526" marT="9525" marB="0" anchor="b"/>
                </a:tc>
                <a:tc>
                  <a:txBody>
                    <a:bodyPr/>
                    <a:lstStyle/>
                    <a:p>
                      <a:pPr algn="ctr" fontAlgn="b"/>
                      <a:r>
                        <a:rPr lang="ja-JP" altLang="en-US" sz="1600" u="none" strike="noStrike">
                          <a:effectLst/>
                          <a:latin typeface="Microsoft YaHei" panose="020B0503020204020204" pitchFamily="34" charset="-122"/>
                          <a:ea typeface="Microsoft YaHei" panose="020B0503020204020204" pitchFamily="34" charset="-122"/>
                        </a:rPr>
                        <a:t>我不是药神</a:t>
                      </a:r>
                      <a:endParaRPr lang="ja-JP" altLang="en-US" sz="16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6" marR="9526" marT="9525" marB="0" anchor="b"/>
                </a:tc>
                <a:tc>
                  <a:txBody>
                    <a:bodyPr/>
                    <a:lstStyle/>
                    <a:p>
                      <a:pPr algn="ctr" fontAlgn="b"/>
                      <a:r>
                        <a:rPr lang="ja-JP" altLang="en-US" sz="1600" u="none" strike="noStrike" dirty="0">
                          <a:effectLst/>
                          <a:latin typeface="Microsoft YaHei" panose="020B0503020204020204" pitchFamily="34" charset="-122"/>
                          <a:ea typeface="Microsoft YaHei" panose="020B0503020204020204" pitchFamily="34" charset="-122"/>
                        </a:rPr>
                        <a:t>雨中曲</a:t>
                      </a:r>
                      <a:endParaRPr lang="ja-JP" altLang="en-US" sz="16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6" marR="9526" marT="9525" marB="0" anchor="b"/>
                </a:tc>
                <a:tc>
                  <a:txBody>
                    <a:bodyPr/>
                    <a:lstStyle/>
                    <a:p>
                      <a:pPr algn="ctr" fontAlgn="b"/>
                      <a:r>
                        <a:rPr lang="ja-JP" altLang="en-US" sz="1600" u="none" strike="noStrike">
                          <a:effectLst/>
                          <a:latin typeface="Microsoft YaHei" panose="020B0503020204020204" pitchFamily="34" charset="-122"/>
                          <a:ea typeface="Microsoft YaHei" panose="020B0503020204020204" pitchFamily="34" charset="-122"/>
                        </a:rPr>
                        <a:t>飞屋环游记</a:t>
                      </a:r>
                      <a:endParaRPr lang="ja-JP" altLang="en-US" sz="16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6" marR="9526" marT="9525" marB="0" anchor="b"/>
                </a:tc>
                <a:tc>
                  <a:txBody>
                    <a:bodyPr/>
                    <a:lstStyle/>
                    <a:p>
                      <a:pPr algn="ctr" fontAlgn="b"/>
                      <a:r>
                        <a:rPr lang="ja-JP" altLang="en-US" sz="1600" u="none" strike="noStrike">
                          <a:effectLst/>
                          <a:latin typeface="Microsoft YaHei" panose="020B0503020204020204" pitchFamily="34" charset="-122"/>
                          <a:ea typeface="Microsoft YaHei" panose="020B0503020204020204" pitchFamily="34" charset="-122"/>
                        </a:rPr>
                        <a:t>霸王别姬</a:t>
                      </a:r>
                      <a:endParaRPr lang="ja-JP" altLang="en-US" sz="16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6" marR="9526" marT="9525" marB="0" anchor="b"/>
                </a:tc>
                <a:tc>
                  <a:txBody>
                    <a:bodyPr/>
                    <a:lstStyle/>
                    <a:p>
                      <a:pPr algn="ctr" fontAlgn="b"/>
                      <a:r>
                        <a:rPr lang="ja-JP" altLang="en-US" sz="1600" u="none" strike="noStrike" dirty="0">
                          <a:effectLst/>
                          <a:latin typeface="Microsoft YaHei" panose="020B0503020204020204" pitchFamily="34" charset="-122"/>
                          <a:ea typeface="Microsoft YaHei" panose="020B0503020204020204" pitchFamily="34" charset="-122"/>
                        </a:rPr>
                        <a:t>虎口脱险</a:t>
                      </a:r>
                      <a:endParaRPr lang="ja-JP" altLang="en-US" sz="16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6" marR="9526" marT="9525" marB="0" anchor="b"/>
                </a:tc>
                <a:extLst>
                  <a:ext uri="{0D108BD9-81ED-4DB2-BD59-A6C34878D82A}">
                    <a16:rowId xmlns:a16="http://schemas.microsoft.com/office/drawing/2014/main" val="3444877320"/>
                  </a:ext>
                </a:extLst>
              </a:tr>
              <a:tr h="455295">
                <a:tc>
                  <a:txBody>
                    <a:bodyPr/>
                    <a:lstStyle/>
                    <a:p>
                      <a:pPr algn="ctr" fontAlgn="b"/>
                      <a:r>
                        <a:rPr lang="en-US" sz="1600" u="none" strike="noStrike" dirty="0">
                          <a:effectLst/>
                          <a:latin typeface="Microsoft YaHei" panose="020B0503020204020204" pitchFamily="34" charset="-122"/>
                          <a:ea typeface="Microsoft YaHei" panose="020B0503020204020204" pitchFamily="34" charset="-122"/>
                        </a:rPr>
                        <a:t>u1</a:t>
                      </a:r>
                      <a:endParaRPr lang="en-US" sz="16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6" marR="9526" marT="9525" marB="0" anchor="b"/>
                </a:tc>
                <a:tc>
                  <a:txBody>
                    <a:bodyPr/>
                    <a:lstStyle/>
                    <a:p>
                      <a:pPr algn="l" fontAlgn="b"/>
                      <a:endParaRPr lang="en-US" sz="16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6" marR="9526" marT="9525" marB="0" anchor="b"/>
                </a:tc>
                <a:tc>
                  <a:txBody>
                    <a:bodyPr/>
                    <a:lstStyle/>
                    <a:p>
                      <a:pPr algn="l" fontAlgn="b"/>
                      <a:endParaRPr lang="en-US" sz="16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6" marR="9526" marT="9525" marB="0" anchor="b"/>
                </a:tc>
                <a:tc>
                  <a:txBody>
                    <a:bodyPr/>
                    <a:lstStyle/>
                    <a:p>
                      <a:pPr algn="l" fontAlgn="b"/>
                      <a:endParaRPr lang="en-US" sz="16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6" marR="9526" marT="9525" marB="0" anchor="b"/>
                </a:tc>
                <a:tc>
                  <a:txBody>
                    <a:bodyPr/>
                    <a:lstStyle/>
                    <a:p>
                      <a:pPr algn="l" fontAlgn="b"/>
                      <a:endParaRPr lang="en-US" sz="16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6" marR="9526" marT="9525" marB="0" anchor="b"/>
                </a:tc>
                <a:tc>
                  <a:txBody>
                    <a:bodyPr/>
                    <a:lstStyle/>
                    <a:p>
                      <a:pPr algn="l" fontAlgn="b"/>
                      <a:endParaRPr lang="en-US" sz="16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6" marR="9526" marT="9525" marB="0" anchor="b"/>
                </a:tc>
                <a:tc>
                  <a:txBody>
                    <a:bodyPr/>
                    <a:lstStyle/>
                    <a:p>
                      <a:pPr algn="l" fontAlgn="b"/>
                      <a:endParaRPr lang="en-US" sz="16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6" marR="9526" marT="9525" marB="0" anchor="b"/>
                </a:tc>
                <a:tc>
                  <a:txBody>
                    <a:bodyPr/>
                    <a:lstStyle/>
                    <a:p>
                      <a:pPr algn="l" fontAlgn="b"/>
                      <a:endParaRPr lang="en-US" sz="16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6" marR="9526" marT="9525" marB="0" anchor="b"/>
                </a:tc>
                <a:extLst>
                  <a:ext uri="{0D108BD9-81ED-4DB2-BD59-A6C34878D82A}">
                    <a16:rowId xmlns:a16="http://schemas.microsoft.com/office/drawing/2014/main" val="287880292"/>
                  </a:ext>
                </a:extLst>
              </a:tr>
              <a:tr h="455295">
                <a:tc>
                  <a:txBody>
                    <a:bodyPr/>
                    <a:lstStyle/>
                    <a:p>
                      <a:pPr algn="ctr" fontAlgn="b"/>
                      <a:r>
                        <a:rPr lang="en-US" sz="1600" u="none" strike="noStrike" dirty="0">
                          <a:effectLst/>
                          <a:latin typeface="Microsoft YaHei" panose="020B0503020204020204" pitchFamily="34" charset="-122"/>
                          <a:ea typeface="Microsoft YaHei" panose="020B0503020204020204" pitchFamily="34" charset="-122"/>
                        </a:rPr>
                        <a:t>u2</a:t>
                      </a:r>
                      <a:endParaRPr lang="en-US" sz="16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6" marR="9526" marT="9525" marB="0" anchor="b"/>
                </a:tc>
                <a:tc>
                  <a:txBody>
                    <a:bodyPr/>
                    <a:lstStyle/>
                    <a:p>
                      <a:pPr algn="l" fontAlgn="b"/>
                      <a:endParaRPr lang="en-US" sz="16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6" marR="9526" marT="9525" marB="0" anchor="b"/>
                </a:tc>
                <a:tc>
                  <a:txBody>
                    <a:bodyPr/>
                    <a:lstStyle/>
                    <a:p>
                      <a:pPr algn="l" fontAlgn="b"/>
                      <a:endParaRPr lang="en-US" sz="16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6" marR="9526" marT="9525" marB="0" anchor="b"/>
                </a:tc>
                <a:tc>
                  <a:txBody>
                    <a:bodyPr/>
                    <a:lstStyle/>
                    <a:p>
                      <a:pPr algn="l" fontAlgn="b"/>
                      <a:endParaRPr lang="en-US" sz="16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6" marR="9526" marT="9525" marB="0" anchor="b"/>
                </a:tc>
                <a:tc>
                  <a:txBody>
                    <a:bodyPr/>
                    <a:lstStyle/>
                    <a:p>
                      <a:pPr algn="l" fontAlgn="b"/>
                      <a:endParaRPr lang="en-US" sz="16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6" marR="9526" marT="9525" marB="0" anchor="b"/>
                </a:tc>
                <a:tc>
                  <a:txBody>
                    <a:bodyPr/>
                    <a:lstStyle/>
                    <a:p>
                      <a:pPr algn="l" fontAlgn="b"/>
                      <a:endParaRPr lang="en-US" sz="16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6" marR="9526" marT="9525" marB="0" anchor="b"/>
                </a:tc>
                <a:tc>
                  <a:txBody>
                    <a:bodyPr/>
                    <a:lstStyle/>
                    <a:p>
                      <a:pPr algn="l" fontAlgn="b"/>
                      <a:endParaRPr lang="en-US" sz="16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6" marR="9526" marT="9525" marB="0" anchor="b"/>
                </a:tc>
                <a:tc>
                  <a:txBody>
                    <a:bodyPr/>
                    <a:lstStyle/>
                    <a:p>
                      <a:pPr algn="l" fontAlgn="b"/>
                      <a:endParaRPr lang="en-US" sz="16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6" marR="9526" marT="9525" marB="0" anchor="b"/>
                </a:tc>
                <a:extLst>
                  <a:ext uri="{0D108BD9-81ED-4DB2-BD59-A6C34878D82A}">
                    <a16:rowId xmlns:a16="http://schemas.microsoft.com/office/drawing/2014/main" val="889953889"/>
                  </a:ext>
                </a:extLst>
              </a:tr>
              <a:tr h="455295">
                <a:tc>
                  <a:txBody>
                    <a:bodyPr/>
                    <a:lstStyle/>
                    <a:p>
                      <a:pPr algn="ctr" fontAlgn="b"/>
                      <a:r>
                        <a:rPr lang="en-US" sz="1600" u="none" strike="noStrike" dirty="0">
                          <a:effectLst/>
                          <a:latin typeface="Microsoft YaHei" panose="020B0503020204020204" pitchFamily="34" charset="-122"/>
                          <a:ea typeface="Microsoft YaHei" panose="020B0503020204020204" pitchFamily="34" charset="-122"/>
                        </a:rPr>
                        <a:t>u3</a:t>
                      </a:r>
                      <a:endParaRPr lang="en-US" sz="16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6" marR="9526" marT="9525" marB="0" anchor="b"/>
                </a:tc>
                <a:tc>
                  <a:txBody>
                    <a:bodyPr/>
                    <a:lstStyle/>
                    <a:p>
                      <a:pPr algn="l" fontAlgn="b"/>
                      <a:endParaRPr lang="en-US" sz="16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6" marR="9526" marT="9525" marB="0" anchor="b"/>
                </a:tc>
                <a:tc>
                  <a:txBody>
                    <a:bodyPr/>
                    <a:lstStyle/>
                    <a:p>
                      <a:pPr algn="l" fontAlgn="b"/>
                      <a:endParaRPr lang="en-US" sz="16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6" marR="9526" marT="9525" marB="0" anchor="b"/>
                </a:tc>
                <a:tc>
                  <a:txBody>
                    <a:bodyPr/>
                    <a:lstStyle/>
                    <a:p>
                      <a:pPr algn="l" fontAlgn="b"/>
                      <a:endParaRPr lang="en-US" sz="16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6" marR="9526" marT="9525" marB="0" anchor="b"/>
                </a:tc>
                <a:tc>
                  <a:txBody>
                    <a:bodyPr/>
                    <a:lstStyle/>
                    <a:p>
                      <a:pPr algn="l" fontAlgn="b"/>
                      <a:endParaRPr lang="en-US" sz="16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6" marR="9526" marT="9525" marB="0" anchor="b"/>
                </a:tc>
                <a:tc>
                  <a:txBody>
                    <a:bodyPr/>
                    <a:lstStyle/>
                    <a:p>
                      <a:pPr algn="l" fontAlgn="b"/>
                      <a:endParaRPr lang="en-US" sz="16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6" marR="9526" marT="9525" marB="0" anchor="b"/>
                </a:tc>
                <a:tc>
                  <a:txBody>
                    <a:bodyPr/>
                    <a:lstStyle/>
                    <a:p>
                      <a:pPr algn="l" fontAlgn="b"/>
                      <a:endParaRPr lang="en-US" sz="16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6" marR="9526" marT="9525" marB="0" anchor="b"/>
                </a:tc>
                <a:tc>
                  <a:txBody>
                    <a:bodyPr/>
                    <a:lstStyle/>
                    <a:p>
                      <a:pPr algn="l" fontAlgn="b"/>
                      <a:endParaRPr lang="en-US" sz="16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6" marR="9526" marT="9525" marB="0" anchor="b"/>
                </a:tc>
                <a:extLst>
                  <a:ext uri="{0D108BD9-81ED-4DB2-BD59-A6C34878D82A}">
                    <a16:rowId xmlns:a16="http://schemas.microsoft.com/office/drawing/2014/main" val="1260387425"/>
                  </a:ext>
                </a:extLst>
              </a:tr>
              <a:tr h="455295">
                <a:tc>
                  <a:txBody>
                    <a:bodyPr/>
                    <a:lstStyle/>
                    <a:p>
                      <a:pPr algn="ctr" fontAlgn="b"/>
                      <a:r>
                        <a:rPr lang="zh-CN" altLang="en-US" sz="1600" b="0" i="0" u="none" strike="noStrike" dirty="0">
                          <a:solidFill>
                            <a:srgbClr val="C00000"/>
                          </a:solidFill>
                          <a:effectLst/>
                          <a:latin typeface="Microsoft YaHei" panose="020B0503020204020204" pitchFamily="34" charset="-122"/>
                          <a:ea typeface="Microsoft YaHei" panose="020B0503020204020204" pitchFamily="34" charset="-122"/>
                        </a:rPr>
                        <a:t>你</a:t>
                      </a:r>
                      <a:endParaRPr lang="en-US" sz="1600" b="0" i="0" u="none" strike="noStrike" dirty="0">
                        <a:solidFill>
                          <a:srgbClr val="C00000"/>
                        </a:solidFill>
                        <a:effectLst/>
                        <a:latin typeface="Microsoft YaHei" panose="020B0503020204020204" pitchFamily="34" charset="-122"/>
                        <a:ea typeface="Microsoft YaHei" panose="020B0503020204020204" pitchFamily="34" charset="-122"/>
                      </a:endParaRPr>
                    </a:p>
                  </a:txBody>
                  <a:tcPr marL="9526" marR="9526" marT="9525" marB="0" anchor="b"/>
                </a:tc>
                <a:tc>
                  <a:txBody>
                    <a:bodyPr/>
                    <a:lstStyle/>
                    <a:p>
                      <a:pPr algn="l" fontAlgn="b"/>
                      <a:endParaRPr lang="en-US" sz="16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6" marR="9526" marT="9525" marB="0" anchor="b"/>
                </a:tc>
                <a:tc>
                  <a:txBody>
                    <a:bodyPr/>
                    <a:lstStyle/>
                    <a:p>
                      <a:pPr algn="ctr" fontAlgn="b"/>
                      <a:r>
                        <a:rPr lang="zh-CN" altLang="en-US" sz="1600" b="0" i="0" u="none" strike="noStrike" dirty="0">
                          <a:solidFill>
                            <a:srgbClr val="000000"/>
                          </a:solidFill>
                          <a:effectLst/>
                          <a:latin typeface="Microsoft YaHei" panose="020B0503020204020204" pitchFamily="34" charset="-122"/>
                          <a:ea typeface="Microsoft YaHei" panose="020B0503020204020204" pitchFamily="34" charset="-122"/>
                        </a:rPr>
                        <a:t>？</a:t>
                      </a:r>
                      <a:endParaRPr lang="en-US" sz="16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6" marR="9526" marT="9525" marB="0" anchor="b"/>
                </a:tc>
                <a:tc>
                  <a:txBody>
                    <a:bodyPr/>
                    <a:lstStyle/>
                    <a:p>
                      <a:pPr algn="ctr" fontAlgn="b"/>
                      <a:r>
                        <a:rPr lang="zh-CN" altLang="en-US" sz="1600" b="0" i="0" u="none" strike="noStrike" dirty="0">
                          <a:solidFill>
                            <a:srgbClr val="000000"/>
                          </a:solidFill>
                          <a:effectLst/>
                          <a:latin typeface="Microsoft YaHei" panose="020B0503020204020204" pitchFamily="34" charset="-122"/>
                          <a:ea typeface="Microsoft YaHei" panose="020B0503020204020204" pitchFamily="34" charset="-122"/>
                        </a:rPr>
                        <a:t>？</a:t>
                      </a:r>
                      <a:endParaRPr lang="en-US" sz="16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6" marR="9526" marT="9525" marB="0" anchor="b"/>
                </a:tc>
                <a:tc>
                  <a:txBody>
                    <a:bodyPr/>
                    <a:lstStyle/>
                    <a:p>
                      <a:pPr algn="l" fontAlgn="b"/>
                      <a:endParaRPr lang="en-US" sz="16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6" marR="9526" marT="9525" marB="0" anchor="b"/>
                </a:tc>
                <a:tc>
                  <a:txBody>
                    <a:bodyPr/>
                    <a:lstStyle/>
                    <a:p>
                      <a:pPr algn="l" fontAlgn="b"/>
                      <a:endParaRPr lang="en-US" sz="1600" b="0" i="0" u="none" strike="noStrike">
                        <a:solidFill>
                          <a:srgbClr val="000000"/>
                        </a:solidFill>
                        <a:effectLst/>
                        <a:latin typeface="Microsoft YaHei" panose="020B0503020204020204" pitchFamily="34" charset="-122"/>
                        <a:ea typeface="Microsoft YaHei" panose="020B0503020204020204" pitchFamily="34" charset="-122"/>
                      </a:endParaRPr>
                    </a:p>
                  </a:txBody>
                  <a:tcPr marL="9526" marR="9526" marT="9525" marB="0" anchor="b"/>
                </a:tc>
                <a:tc>
                  <a:txBody>
                    <a:bodyPr/>
                    <a:lstStyle/>
                    <a:p>
                      <a:pPr algn="ctr" fontAlgn="b"/>
                      <a:r>
                        <a:rPr lang="zh-CN" altLang="en-US" sz="1600" b="0" i="0" u="none" strike="noStrike" dirty="0">
                          <a:solidFill>
                            <a:srgbClr val="000000"/>
                          </a:solidFill>
                          <a:effectLst/>
                          <a:latin typeface="Microsoft YaHei" panose="020B0503020204020204" pitchFamily="34" charset="-122"/>
                          <a:ea typeface="Microsoft YaHei" panose="020B0503020204020204" pitchFamily="34" charset="-122"/>
                        </a:rPr>
                        <a:t>？</a:t>
                      </a:r>
                      <a:endParaRPr lang="en-US" sz="16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6" marR="9526" marT="9525" marB="0" anchor="b"/>
                </a:tc>
                <a:tc>
                  <a:txBody>
                    <a:bodyPr/>
                    <a:lstStyle/>
                    <a:p>
                      <a:pPr algn="l" fontAlgn="b"/>
                      <a:endParaRPr lang="en-US" sz="16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9526" marR="9526" marT="9525" marB="0" anchor="b"/>
                </a:tc>
                <a:extLst>
                  <a:ext uri="{0D108BD9-81ED-4DB2-BD59-A6C34878D82A}">
                    <a16:rowId xmlns:a16="http://schemas.microsoft.com/office/drawing/2014/main" val="2805913084"/>
                  </a:ext>
                </a:extLst>
              </a:tr>
            </a:tbl>
          </a:graphicData>
        </a:graphic>
      </p:graphicFrame>
      <p:pic>
        <p:nvPicPr>
          <p:cNvPr id="5"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l="50000" t="39500" r="12328" b="23750"/>
          <a:stretch>
            <a:fillRect/>
          </a:stretch>
        </p:blipFill>
        <p:spPr bwMode="auto">
          <a:xfrm>
            <a:off x="1598353" y="2836147"/>
            <a:ext cx="3889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l="50000" t="39500" r="12328" b="23750"/>
          <a:stretch>
            <a:fillRect/>
          </a:stretch>
        </p:blipFill>
        <p:spPr bwMode="auto">
          <a:xfrm>
            <a:off x="3830378" y="2836147"/>
            <a:ext cx="3889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l="50000" t="39500" r="12328" b="23750"/>
          <a:stretch>
            <a:fillRect/>
          </a:stretch>
        </p:blipFill>
        <p:spPr bwMode="auto">
          <a:xfrm>
            <a:off x="5809990" y="2836147"/>
            <a:ext cx="3889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l="50000" t="39500" r="12328" b="23750"/>
          <a:stretch>
            <a:fillRect/>
          </a:stretch>
        </p:blipFill>
        <p:spPr bwMode="auto">
          <a:xfrm>
            <a:off x="2750878" y="3741022"/>
            <a:ext cx="3889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1"/>
          <p:cNvPicPr>
            <a:picLocks noChangeAspect="1" noChangeArrowheads="1"/>
          </p:cNvPicPr>
          <p:nvPr/>
        </p:nvPicPr>
        <p:blipFill>
          <a:blip r:embed="rId3" cstate="print">
            <a:extLst>
              <a:ext uri="{28A0092B-C50C-407E-A947-70E740481C1C}">
                <a14:useLocalDpi xmlns:a14="http://schemas.microsoft.com/office/drawing/2010/main" val="0"/>
              </a:ext>
            </a:extLst>
          </a:blip>
          <a:srcRect l="50000" t="39500" r="12328" b="23750"/>
          <a:stretch>
            <a:fillRect/>
          </a:stretch>
        </p:blipFill>
        <p:spPr bwMode="auto">
          <a:xfrm>
            <a:off x="4822565" y="3741022"/>
            <a:ext cx="3889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2"/>
          <p:cNvPicPr>
            <a:picLocks noChangeAspect="1" noChangeArrowheads="1"/>
          </p:cNvPicPr>
          <p:nvPr/>
        </p:nvPicPr>
        <p:blipFill>
          <a:blip r:embed="rId3" cstate="print">
            <a:extLst>
              <a:ext uri="{28A0092B-C50C-407E-A947-70E740481C1C}">
                <a14:useLocalDpi xmlns:a14="http://schemas.microsoft.com/office/drawing/2010/main" val="0"/>
              </a:ext>
            </a:extLst>
          </a:blip>
          <a:srcRect l="50000" t="39500" r="12328" b="23750"/>
          <a:stretch>
            <a:fillRect/>
          </a:stretch>
        </p:blipFill>
        <p:spPr bwMode="auto">
          <a:xfrm>
            <a:off x="5809990" y="3741022"/>
            <a:ext cx="3889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p:cNvPicPr>
            <a:picLocks noChangeAspect="1" noChangeArrowheads="1"/>
          </p:cNvPicPr>
          <p:nvPr/>
        </p:nvPicPr>
        <p:blipFill>
          <a:blip r:embed="rId3" cstate="print">
            <a:extLst>
              <a:ext uri="{28A0092B-C50C-407E-A947-70E740481C1C}">
                <a14:useLocalDpi xmlns:a14="http://schemas.microsoft.com/office/drawing/2010/main" val="0"/>
              </a:ext>
            </a:extLst>
          </a:blip>
          <a:srcRect l="50000" t="39500" r="12328" b="23750"/>
          <a:stretch>
            <a:fillRect/>
          </a:stretch>
        </p:blipFill>
        <p:spPr bwMode="auto">
          <a:xfrm>
            <a:off x="6960928" y="3741022"/>
            <a:ext cx="3889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4"/>
          <p:cNvPicPr>
            <a:picLocks noChangeAspect="1" noChangeArrowheads="1"/>
          </p:cNvPicPr>
          <p:nvPr/>
        </p:nvPicPr>
        <p:blipFill>
          <a:blip r:embed="rId3" cstate="print">
            <a:extLst>
              <a:ext uri="{28A0092B-C50C-407E-A947-70E740481C1C}">
                <a14:useLocalDpi xmlns:a14="http://schemas.microsoft.com/office/drawing/2010/main" val="0"/>
              </a:ext>
            </a:extLst>
          </a:blip>
          <a:srcRect l="50000" t="39500" r="12328" b="23750"/>
          <a:stretch>
            <a:fillRect/>
          </a:stretch>
        </p:blipFill>
        <p:spPr bwMode="auto">
          <a:xfrm>
            <a:off x="1598353" y="4204572"/>
            <a:ext cx="3889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l="50000" t="39500" r="12328" b="23750"/>
          <a:stretch>
            <a:fillRect/>
          </a:stretch>
        </p:blipFill>
        <p:spPr bwMode="auto">
          <a:xfrm>
            <a:off x="4822565" y="4204572"/>
            <a:ext cx="3889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l="50000" t="39500" r="12328" b="23750"/>
          <a:stretch>
            <a:fillRect/>
          </a:stretch>
        </p:blipFill>
        <p:spPr bwMode="auto">
          <a:xfrm>
            <a:off x="5809990" y="4204572"/>
            <a:ext cx="3889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7"/>
          <p:cNvPicPr>
            <a:picLocks noChangeAspect="1" noChangeArrowheads="1"/>
          </p:cNvPicPr>
          <p:nvPr/>
        </p:nvPicPr>
        <p:blipFill>
          <a:blip r:embed="rId3" cstate="print">
            <a:extLst>
              <a:ext uri="{28A0092B-C50C-407E-A947-70E740481C1C}">
                <a14:useLocalDpi xmlns:a14="http://schemas.microsoft.com/office/drawing/2010/main" val="0"/>
              </a:ext>
            </a:extLst>
          </a:blip>
          <a:srcRect l="50000" t="39500" r="12328" b="23750"/>
          <a:stretch>
            <a:fillRect/>
          </a:stretch>
        </p:blipFill>
        <p:spPr bwMode="auto">
          <a:xfrm>
            <a:off x="7853103" y="4204572"/>
            <a:ext cx="3889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8"/>
          <p:cNvPicPr>
            <a:picLocks noChangeAspect="1" noChangeArrowheads="1"/>
          </p:cNvPicPr>
          <p:nvPr/>
        </p:nvPicPr>
        <p:blipFill>
          <a:blip r:embed="rId3" cstate="print">
            <a:extLst>
              <a:ext uri="{28A0092B-C50C-407E-A947-70E740481C1C}">
                <a14:useLocalDpi xmlns:a14="http://schemas.microsoft.com/office/drawing/2010/main" val="0"/>
              </a:ext>
            </a:extLst>
          </a:blip>
          <a:srcRect l="50000" t="39500" r="12328" b="23750"/>
          <a:stretch>
            <a:fillRect/>
          </a:stretch>
        </p:blipFill>
        <p:spPr bwMode="auto">
          <a:xfrm>
            <a:off x="2754053" y="2844085"/>
            <a:ext cx="3889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9"/>
          <p:cNvPicPr>
            <a:picLocks noChangeAspect="1" noChangeArrowheads="1"/>
          </p:cNvPicPr>
          <p:nvPr/>
        </p:nvPicPr>
        <p:blipFill>
          <a:blip r:embed="rId3" cstate="print">
            <a:extLst>
              <a:ext uri="{28A0092B-C50C-407E-A947-70E740481C1C}">
                <a14:useLocalDpi xmlns:a14="http://schemas.microsoft.com/office/drawing/2010/main" val="0"/>
              </a:ext>
            </a:extLst>
          </a:blip>
          <a:srcRect l="50000" t="39500" r="12328" b="23750"/>
          <a:stretch>
            <a:fillRect/>
          </a:stretch>
        </p:blipFill>
        <p:spPr bwMode="auto">
          <a:xfrm>
            <a:off x="4822565" y="2831385"/>
            <a:ext cx="3889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20"/>
          <p:cNvPicPr>
            <a:picLocks noChangeAspect="1" noChangeArrowheads="1"/>
          </p:cNvPicPr>
          <p:nvPr/>
        </p:nvPicPr>
        <p:blipFill>
          <a:blip r:embed="rId3" cstate="print">
            <a:extLst>
              <a:ext uri="{28A0092B-C50C-407E-A947-70E740481C1C}">
                <a14:useLocalDpi xmlns:a14="http://schemas.microsoft.com/office/drawing/2010/main" val="0"/>
              </a:ext>
            </a:extLst>
          </a:blip>
          <a:srcRect l="50000" t="39500" r="12328" b="23750"/>
          <a:stretch>
            <a:fillRect/>
          </a:stretch>
        </p:blipFill>
        <p:spPr bwMode="auto">
          <a:xfrm>
            <a:off x="6960928" y="3285410"/>
            <a:ext cx="3889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1"/>
          <p:cNvPicPr>
            <a:picLocks noChangeAspect="1" noChangeArrowheads="1"/>
          </p:cNvPicPr>
          <p:nvPr/>
        </p:nvPicPr>
        <p:blipFill>
          <a:blip r:embed="rId2" cstate="print">
            <a:extLst>
              <a:ext uri="{28A0092B-C50C-407E-A947-70E740481C1C}">
                <a14:useLocalDpi xmlns:a14="http://schemas.microsoft.com/office/drawing/2010/main" val="0"/>
              </a:ext>
            </a:extLst>
          </a:blip>
          <a:srcRect l="50000" t="39500" r="12328" b="23750"/>
          <a:stretch>
            <a:fillRect/>
          </a:stretch>
        </p:blipFill>
        <p:spPr bwMode="auto">
          <a:xfrm>
            <a:off x="2750878" y="3293347"/>
            <a:ext cx="3889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Connector 27"/>
          <p:cNvCxnSpPr>
            <a:cxnSpLocks noChangeShapeType="1"/>
          </p:cNvCxnSpPr>
          <p:nvPr/>
        </p:nvCxnSpPr>
        <p:spPr bwMode="auto">
          <a:xfrm>
            <a:off x="409315" y="3046238"/>
            <a:ext cx="0" cy="1445672"/>
          </a:xfrm>
          <a:prstGeom prst="line">
            <a:avLst/>
          </a:prstGeom>
          <a:noFill/>
          <a:ln w="28575">
            <a:solidFill>
              <a:srgbClr val="9E0848"/>
            </a:solidFill>
            <a:round/>
            <a:headEnd type="none" w="sm" len="sm"/>
            <a:tailEnd type="none" w="sm" len="sm"/>
          </a:ln>
          <a:extLst>
            <a:ext uri="{909E8E84-426E-40DD-AFC4-6F175D3DCCD1}">
              <a14:hiddenFill xmlns:a14="http://schemas.microsoft.com/office/drawing/2010/main">
                <a:noFill/>
              </a14:hiddenFill>
            </a:ext>
          </a:extLst>
        </p:spPr>
      </p:cxnSp>
      <p:cxnSp>
        <p:nvCxnSpPr>
          <p:cNvPr id="22" name="Straight Connector 29"/>
          <p:cNvCxnSpPr>
            <a:cxnSpLocks noChangeShapeType="1"/>
          </p:cNvCxnSpPr>
          <p:nvPr/>
        </p:nvCxnSpPr>
        <p:spPr bwMode="auto">
          <a:xfrm>
            <a:off x="409315" y="3046238"/>
            <a:ext cx="304800" cy="0"/>
          </a:xfrm>
          <a:prstGeom prst="line">
            <a:avLst/>
          </a:prstGeom>
          <a:noFill/>
          <a:ln w="28575">
            <a:solidFill>
              <a:srgbClr val="9E0848"/>
            </a:solidFill>
            <a:round/>
            <a:headEnd type="none" w="sm" len="sm"/>
            <a:tailEnd type="none" w="sm" len="sm"/>
          </a:ln>
          <a:extLst>
            <a:ext uri="{909E8E84-426E-40DD-AFC4-6F175D3DCCD1}">
              <a14:hiddenFill xmlns:a14="http://schemas.microsoft.com/office/drawing/2010/main">
                <a:noFill/>
              </a14:hiddenFill>
            </a:ext>
          </a:extLst>
        </p:spPr>
      </p:cxnSp>
      <p:cxnSp>
        <p:nvCxnSpPr>
          <p:cNvPr id="23" name="Straight Connector 31"/>
          <p:cNvCxnSpPr>
            <a:cxnSpLocks noChangeShapeType="1"/>
          </p:cNvCxnSpPr>
          <p:nvPr/>
        </p:nvCxnSpPr>
        <p:spPr bwMode="auto">
          <a:xfrm>
            <a:off x="409315" y="4491910"/>
            <a:ext cx="304800" cy="0"/>
          </a:xfrm>
          <a:prstGeom prst="line">
            <a:avLst/>
          </a:prstGeom>
          <a:noFill/>
          <a:ln w="28575">
            <a:solidFill>
              <a:srgbClr val="9E0848"/>
            </a:solidFill>
            <a:round/>
            <a:headEnd type="none" w="sm" len="sm"/>
            <a:tailEnd type="none" w="sm" len="sm"/>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651360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概论</a:t>
            </a:r>
          </a:p>
        </p:txBody>
      </p:sp>
      <p:sp>
        <p:nvSpPr>
          <p:cNvPr id="13" name="Content Placeholder 2"/>
          <p:cNvSpPr>
            <a:spLocks noGrp="1"/>
          </p:cNvSpPr>
          <p:nvPr>
            <p:ph idx="1"/>
          </p:nvPr>
        </p:nvSpPr>
        <p:spPr>
          <a:xfrm>
            <a:off x="457200" y="819150"/>
            <a:ext cx="4862362" cy="3937000"/>
          </a:xfrm>
        </p:spPr>
        <p:txBody>
          <a:bodyPr>
            <a:normAutofit/>
          </a:bodyPr>
          <a:lstStyle/>
          <a:p>
            <a:r>
              <a:rPr lang="zh-CN" altLang="en-US" dirty="0"/>
              <a:t>这个世界变得越来越“数据驱动”</a:t>
            </a:r>
            <a:endParaRPr lang="en-US" altLang="zh-CN" dirty="0"/>
          </a:p>
          <a:p>
            <a:r>
              <a:rPr lang="zh-CN" altLang="en-US" sz="2100" dirty="0"/>
              <a:t>信息流广告</a:t>
            </a:r>
            <a:r>
              <a:rPr lang="en-US" altLang="zh-CN" sz="2100" dirty="0"/>
              <a:t>(</a:t>
            </a:r>
            <a:r>
              <a:rPr lang="en-US" altLang="zh-CN" sz="2400" dirty="0"/>
              <a:t>feeds</a:t>
            </a:r>
            <a:r>
              <a:rPr lang="zh-CN" altLang="en-US" sz="2400" dirty="0"/>
              <a:t>流广告</a:t>
            </a:r>
            <a:r>
              <a:rPr lang="en-US" altLang="zh-CN" sz="2100" dirty="0"/>
              <a:t>)</a:t>
            </a:r>
          </a:p>
          <a:p>
            <a:pPr lvl="1"/>
            <a:r>
              <a:rPr lang="zh-CN" altLang="en-US" dirty="0"/>
              <a:t>微信朋友圈广告是典型的</a:t>
            </a:r>
            <a:r>
              <a:rPr lang="en-US" altLang="zh-CN" dirty="0"/>
              <a:t>feeds</a:t>
            </a:r>
            <a:r>
              <a:rPr lang="zh-CN" altLang="en-US" dirty="0"/>
              <a:t>流广告</a:t>
            </a:r>
            <a:endParaRPr lang="en-US" altLang="zh-CN" dirty="0"/>
          </a:p>
          <a:p>
            <a:pPr lvl="2"/>
            <a:r>
              <a:rPr lang="en-US" altLang="zh-CN" sz="1500" dirty="0"/>
              <a:t>feeds</a:t>
            </a:r>
            <a:r>
              <a:rPr lang="zh-CN" altLang="en-US" sz="1500" dirty="0"/>
              <a:t>广告就是与内容混排在一起的广告</a:t>
            </a:r>
            <a:endParaRPr lang="en-US" altLang="zh-CN" sz="1500" dirty="0"/>
          </a:p>
          <a:p>
            <a:pPr lvl="2"/>
            <a:r>
              <a:rPr lang="zh-CN" altLang="en-US" sz="1500" dirty="0">
                <a:solidFill>
                  <a:srgbClr val="C00000"/>
                </a:solidFill>
              </a:rPr>
              <a:t>最不像广告的广告，长得最像内容的广告</a:t>
            </a:r>
            <a:endParaRPr lang="en-US" altLang="zh-CN" sz="1500" dirty="0">
              <a:solidFill>
                <a:srgbClr val="C00000"/>
              </a:solidFill>
            </a:endParaRPr>
          </a:p>
          <a:p>
            <a:pPr lvl="2"/>
            <a:r>
              <a:rPr lang="en-US" altLang="zh-CN" sz="1500" dirty="0"/>
              <a:t>Feeds</a:t>
            </a:r>
            <a:r>
              <a:rPr lang="zh-CN" altLang="en-US" sz="1500" dirty="0"/>
              <a:t>广告</a:t>
            </a:r>
            <a:r>
              <a:rPr lang="zh-CN" altLang="en-US" sz="1500" dirty="0">
                <a:solidFill>
                  <a:srgbClr val="C00000"/>
                </a:solidFill>
              </a:rPr>
              <a:t>操作性简单</a:t>
            </a:r>
            <a:r>
              <a:rPr lang="zh-CN" altLang="en-US" sz="1500" dirty="0"/>
              <a:t>，</a:t>
            </a:r>
            <a:r>
              <a:rPr lang="zh-CN" altLang="en-US" sz="1500" dirty="0">
                <a:solidFill>
                  <a:srgbClr val="C00000"/>
                </a:solidFill>
              </a:rPr>
              <a:t>打扰性低</a:t>
            </a:r>
            <a:r>
              <a:rPr lang="zh-CN" altLang="en-US" sz="1500" dirty="0"/>
              <a:t>，已经成为移动互联网时代主流的广告形式。</a:t>
            </a:r>
            <a:endParaRPr lang="en-US" altLang="zh-CN" sz="1500" dirty="0"/>
          </a:p>
          <a:p>
            <a:pPr lvl="1"/>
            <a:endParaRPr lang="en-US" altLang="zh-CN" dirty="0"/>
          </a:p>
          <a:p>
            <a:pPr lvl="1"/>
            <a:r>
              <a:rPr lang="zh-CN" altLang="en-US" dirty="0"/>
              <a:t>建立在用户行为记录和大数据分析基础上，</a:t>
            </a:r>
            <a:r>
              <a:rPr lang="zh-CN" altLang="en-US" dirty="0">
                <a:solidFill>
                  <a:srgbClr val="C00000"/>
                </a:solidFill>
              </a:rPr>
              <a:t>个性化推荐</a:t>
            </a:r>
            <a:endParaRPr lang="en-US" altLang="zh-CN" dirty="0">
              <a:solidFill>
                <a:srgbClr val="C00000"/>
              </a:solidFill>
            </a:endParaRPr>
          </a:p>
          <a:p>
            <a:endParaRPr lang="en-US" altLang="zh-CN" dirty="0"/>
          </a:p>
          <a:p>
            <a:endParaRPr lang="en-US" dirty="0"/>
          </a:p>
        </p:txBody>
      </p:sp>
      <p:pic>
        <p:nvPicPr>
          <p:cNvPr id="4" name="Picture 3"/>
          <p:cNvPicPr>
            <a:picLocks noChangeAspect="1"/>
          </p:cNvPicPr>
          <p:nvPr/>
        </p:nvPicPr>
        <p:blipFill>
          <a:blip r:embed="rId2"/>
          <a:stretch>
            <a:fillRect/>
          </a:stretch>
        </p:blipFill>
        <p:spPr>
          <a:xfrm>
            <a:off x="6315905" y="819150"/>
            <a:ext cx="2565400" cy="25654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85476" y="1658351"/>
            <a:ext cx="748548" cy="738698"/>
          </a:xfrm>
          <a:prstGeom prst="rect">
            <a:avLst/>
          </a:prstGeom>
        </p:spPr>
      </p:pic>
    </p:spTree>
    <p:extLst>
      <p:ext uri="{BB962C8B-B14F-4D97-AF65-F5344CB8AC3E}">
        <p14:creationId xmlns:p14="http://schemas.microsoft.com/office/powerpoint/2010/main" val="645317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779912" cy="485394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3995935" y="157880"/>
            <a:ext cx="3787693"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提纲</a:t>
            </a:r>
          </a:p>
        </p:txBody>
      </p:sp>
      <p:sp>
        <p:nvSpPr>
          <p:cNvPr id="3" name="TextBox 2"/>
          <p:cNvSpPr txBox="1"/>
          <p:nvPr/>
        </p:nvSpPr>
        <p:spPr>
          <a:xfrm>
            <a:off x="492101" y="3053758"/>
            <a:ext cx="2697829" cy="307777"/>
          </a:xfrm>
          <a:prstGeom prst="rect">
            <a:avLst/>
          </a:prstGeom>
          <a:noFill/>
        </p:spPr>
        <p:txBody>
          <a:bodyPr wrap="square" lIns="0" tIns="0" rIns="0" bIns="0"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概论</a:t>
            </a:r>
          </a:p>
        </p:txBody>
      </p:sp>
      <p:grpSp>
        <p:nvGrpSpPr>
          <p:cNvPr id="33" name="组合 32"/>
          <p:cNvGrpSpPr/>
          <p:nvPr/>
        </p:nvGrpSpPr>
        <p:grpSpPr>
          <a:xfrm>
            <a:off x="817418" y="581891"/>
            <a:ext cx="2178627" cy="1891145"/>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0" name="KSO_Shape"/>
            <p:cNvSpPr>
              <a:spLocks/>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latin typeface="微软雅黑" panose="020B0503020204020204" pitchFamily="34" charset="-122"/>
                <a:ea typeface="微软雅黑" panose="020B0503020204020204" pitchFamily="34" charset="-122"/>
              </a:endParaRPr>
            </a:p>
          </p:txBody>
        </p:sp>
      </p:grpSp>
      <p:sp>
        <p:nvSpPr>
          <p:cNvPr id="15" name="TextBox 14"/>
          <p:cNvSpPr txBox="1"/>
          <p:nvPr/>
        </p:nvSpPr>
        <p:spPr>
          <a:xfrm>
            <a:off x="3995935" y="1035978"/>
            <a:ext cx="4704720" cy="2893100"/>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什么是数据科学</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家</a:t>
            </a:r>
            <a:r>
              <a:rPr lang="en-US" altLang="zh-CN" sz="1400" dirty="0">
                <a:latin typeface="微软雅黑" panose="020B0503020204020204" pitchFamily="34" charset="-122"/>
                <a:ea typeface="微软雅黑" panose="020B0503020204020204" pitchFamily="34" charset="-122"/>
              </a:rPr>
              <a:t>)</a:t>
            </a: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生产、生活的数字化，数据量的增长</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数据科学的兴起</a:t>
            </a:r>
            <a:endParaRPr lang="en-US" altLang="zh-CN" sz="14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数据比以往任何时候都更容易产生与获取</a:t>
            </a:r>
            <a:endParaRPr lang="en-US" altLang="zh-CN" sz="14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人们的决策比以往任何时候都更基于数据驱动</a:t>
            </a:r>
            <a:endParaRPr lang="en-US" altLang="zh-CN" sz="14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人们处理数据的能力比以往任何时候都强大</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数据科学家应该具备什么能力</a:t>
            </a:r>
            <a:endParaRPr lang="en-US" altLang="zh-CN" sz="14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不同类型的数据</a:t>
            </a:r>
            <a:endParaRPr lang="en-US" altLang="zh-CN" sz="14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数据科学的任务</a:t>
            </a:r>
            <a:endParaRPr lang="en-US" altLang="zh-CN" sz="14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数据科学家的能力要求</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教学计划与考核要求</a:t>
            </a:r>
            <a:endParaRPr lang="en-US" altLang="zh-CN" sz="14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19415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概论</a:t>
            </a:r>
          </a:p>
        </p:txBody>
      </p:sp>
      <p:sp>
        <p:nvSpPr>
          <p:cNvPr id="13" name="Content Placeholder 2"/>
          <p:cNvSpPr>
            <a:spLocks noGrp="1"/>
          </p:cNvSpPr>
          <p:nvPr>
            <p:ph idx="1"/>
          </p:nvPr>
        </p:nvSpPr>
        <p:spPr>
          <a:xfrm>
            <a:off x="457200" y="819150"/>
            <a:ext cx="8229600" cy="3937000"/>
          </a:xfrm>
        </p:spPr>
        <p:txBody>
          <a:bodyPr>
            <a:normAutofit/>
          </a:bodyPr>
          <a:lstStyle/>
          <a:p>
            <a:r>
              <a:rPr lang="zh-CN" altLang="en-US" dirty="0"/>
              <a:t>这个世界变得越来越“数据驱动”</a:t>
            </a:r>
            <a:endParaRPr lang="en-US" dirty="0"/>
          </a:p>
        </p:txBody>
      </p:sp>
      <p:sp>
        <p:nvSpPr>
          <p:cNvPr id="4" name="Rectangle 3"/>
          <p:cNvSpPr/>
          <p:nvPr/>
        </p:nvSpPr>
        <p:spPr>
          <a:xfrm>
            <a:off x="1033807" y="1147952"/>
            <a:ext cx="3487652" cy="369332"/>
          </a:xfrm>
          <a:prstGeom prst="rect">
            <a:avLst/>
          </a:prstGeom>
        </p:spPr>
        <p:txBody>
          <a:bodyPr wrap="square">
            <a:spAutoFit/>
          </a:bodyPr>
          <a:lstStyle/>
          <a:p>
            <a:r>
              <a:rPr lang="zh-CN" altLang="en-US" b="1" dirty="0">
                <a:solidFill>
                  <a:srgbClr val="C00000"/>
                </a:solidFill>
                <a:latin typeface="Helvetica Neue" charset="0"/>
              </a:rPr>
              <a:t>下面哪些是信息流广告</a:t>
            </a:r>
            <a:r>
              <a:rPr lang="en-US" altLang="zh-CN" b="1" dirty="0">
                <a:solidFill>
                  <a:srgbClr val="C00000"/>
                </a:solidFill>
                <a:latin typeface="Helvetica Neue" charset="0"/>
              </a:rPr>
              <a:t>(</a:t>
            </a:r>
            <a:r>
              <a:rPr lang="zh-CN" altLang="en-US" b="1" dirty="0">
                <a:solidFill>
                  <a:srgbClr val="C00000"/>
                </a:solidFill>
                <a:latin typeface="Helvetica Neue" charset="0"/>
              </a:rPr>
              <a:t>多选</a:t>
            </a:r>
            <a:r>
              <a:rPr lang="en-US" altLang="zh-CN" b="1" dirty="0">
                <a:solidFill>
                  <a:srgbClr val="C00000"/>
                </a:solidFill>
                <a:latin typeface="Helvetica Neue" charset="0"/>
              </a:rPr>
              <a:t>)</a:t>
            </a:r>
            <a:r>
              <a:rPr lang="zh-CN" altLang="en-US" b="1" dirty="0">
                <a:solidFill>
                  <a:srgbClr val="C00000"/>
                </a:solidFill>
                <a:latin typeface="Helvetica Neue" charset="0"/>
              </a:rPr>
              <a:t>？</a:t>
            </a:r>
            <a:endParaRPr lang="en-US" altLang="zh-CN" b="1" dirty="0">
              <a:solidFill>
                <a:srgbClr val="C00000"/>
              </a:solidFill>
              <a:latin typeface="Helvetica Neue" charset="0"/>
            </a:endParaRPr>
          </a:p>
        </p:txBody>
      </p:sp>
      <p:sp>
        <p:nvSpPr>
          <p:cNvPr id="5" name="Rectangle 4"/>
          <p:cNvSpPr/>
          <p:nvPr/>
        </p:nvSpPr>
        <p:spPr>
          <a:xfrm>
            <a:off x="527515" y="1071008"/>
            <a:ext cx="643125" cy="523220"/>
          </a:xfrm>
          <a:prstGeom prst="rect">
            <a:avLst/>
          </a:prstGeom>
        </p:spPr>
        <p:txBody>
          <a:bodyPr wrap="none">
            <a:spAutoFit/>
          </a:bodyPr>
          <a:lstStyle/>
          <a:p>
            <a:r>
              <a:rPr lang="en-US" sz="2800" dirty="0">
                <a:solidFill>
                  <a:srgbClr val="000000"/>
                </a:solidFill>
                <a:latin typeface="Helvetica Neue" charset="0"/>
              </a:rPr>
              <a:t>🔔</a:t>
            </a:r>
            <a:r>
              <a:rPr lang="zh-CN" altLang="en-US" sz="2800" dirty="0">
                <a:solidFill>
                  <a:srgbClr val="000000"/>
                </a:solidFill>
                <a:latin typeface="Helvetica Neue" charset="0"/>
              </a:rPr>
              <a:t> </a:t>
            </a:r>
            <a:endParaRPr lang="en-US" sz="2800" dirty="0"/>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50339"/>
          <a:stretch/>
        </p:blipFill>
        <p:spPr bwMode="auto">
          <a:xfrm>
            <a:off x="340295" y="1944286"/>
            <a:ext cx="3427019" cy="173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28"/>
          <p:cNvPicPr>
            <a:picLocks noChangeAspect="1" noChangeArrowheads="1"/>
          </p:cNvPicPr>
          <p:nvPr/>
        </p:nvPicPr>
        <p:blipFill rotWithShape="1">
          <a:blip r:embed="rId3">
            <a:extLst>
              <a:ext uri="{28A0092B-C50C-407E-A947-70E740481C1C}">
                <a14:useLocalDpi xmlns:a14="http://schemas.microsoft.com/office/drawing/2010/main" val="0"/>
              </a:ext>
            </a:extLst>
          </a:blip>
          <a:srcRect r="67165"/>
          <a:stretch/>
        </p:blipFill>
        <p:spPr>
          <a:xfrm>
            <a:off x="4251484" y="1594228"/>
            <a:ext cx="1682079" cy="2879725"/>
          </a:xfrm>
          <a:prstGeom prst="rect">
            <a:avLst/>
          </a:prstGeom>
        </p:spPr>
      </p:pic>
      <p:pic>
        <p:nvPicPr>
          <p:cNvPr id="8" name="Content Placeholder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17734" y="1127503"/>
            <a:ext cx="1882775" cy="334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10"/>
          <p:cNvSpPr/>
          <p:nvPr/>
        </p:nvSpPr>
        <p:spPr>
          <a:xfrm>
            <a:off x="1882122" y="4549368"/>
            <a:ext cx="343364" cy="369332"/>
          </a:xfrm>
          <a:prstGeom prst="rect">
            <a:avLst/>
          </a:prstGeom>
        </p:spPr>
        <p:txBody>
          <a:bodyPr wrap="none">
            <a:spAutoFit/>
          </a:bodyPr>
          <a:lstStyle/>
          <a:p>
            <a:r>
              <a:rPr lang="en-US" altLang="zh-CN" b="1">
                <a:solidFill>
                  <a:srgbClr val="C00000"/>
                </a:solidFill>
                <a:latin typeface="Helvetica Neue" charset="0"/>
              </a:rPr>
              <a:t>A</a:t>
            </a:r>
            <a:endParaRPr lang="en-US" dirty="0"/>
          </a:p>
        </p:txBody>
      </p:sp>
      <p:sp>
        <p:nvSpPr>
          <p:cNvPr id="10" name="Rectangle 11"/>
          <p:cNvSpPr/>
          <p:nvPr/>
        </p:nvSpPr>
        <p:spPr>
          <a:xfrm>
            <a:off x="4920841" y="4549368"/>
            <a:ext cx="343364" cy="369332"/>
          </a:xfrm>
          <a:prstGeom prst="rect">
            <a:avLst/>
          </a:prstGeom>
        </p:spPr>
        <p:txBody>
          <a:bodyPr wrap="none">
            <a:spAutoFit/>
          </a:bodyPr>
          <a:lstStyle/>
          <a:p>
            <a:r>
              <a:rPr lang="en-US" altLang="zh-CN" b="1" dirty="0">
                <a:solidFill>
                  <a:srgbClr val="C00000"/>
                </a:solidFill>
                <a:latin typeface="Helvetica Neue" charset="0"/>
              </a:rPr>
              <a:t>B</a:t>
            </a:r>
            <a:endParaRPr lang="en-US" b="1" dirty="0"/>
          </a:p>
        </p:txBody>
      </p:sp>
      <p:sp>
        <p:nvSpPr>
          <p:cNvPr id="11" name="Rectangle 12"/>
          <p:cNvSpPr/>
          <p:nvPr/>
        </p:nvSpPr>
        <p:spPr>
          <a:xfrm>
            <a:off x="7187439" y="4549368"/>
            <a:ext cx="356188" cy="369332"/>
          </a:xfrm>
          <a:prstGeom prst="rect">
            <a:avLst/>
          </a:prstGeom>
        </p:spPr>
        <p:txBody>
          <a:bodyPr wrap="none">
            <a:spAutoFit/>
          </a:bodyPr>
          <a:lstStyle/>
          <a:p>
            <a:r>
              <a:rPr lang="en-US" altLang="zh-CN" b="1" dirty="0">
                <a:solidFill>
                  <a:srgbClr val="C00000"/>
                </a:solidFill>
                <a:latin typeface="Helvetica Neue" charset="0"/>
              </a:rPr>
              <a:t>C</a:t>
            </a:r>
            <a:endParaRPr lang="en-US" dirty="0"/>
          </a:p>
        </p:txBody>
      </p:sp>
    </p:spTree>
    <p:extLst>
      <p:ext uri="{BB962C8B-B14F-4D97-AF65-F5344CB8AC3E}">
        <p14:creationId xmlns:p14="http://schemas.microsoft.com/office/powerpoint/2010/main" val="10823801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a:t>概论</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“数据驱动”的科学研究</a:t>
            </a:r>
            <a:endParaRPr lang="en-US" altLang="zh-CN" dirty="0"/>
          </a:p>
          <a:p>
            <a:r>
              <a:rPr lang="en-US" altLang="zh-CN" dirty="0"/>
              <a:t>2007</a:t>
            </a:r>
            <a:r>
              <a:rPr lang="zh-CN" altLang="en-US" dirty="0"/>
              <a:t>年，图灵奖得主</a:t>
            </a:r>
            <a:r>
              <a:rPr lang="en-US" altLang="zh-CN" dirty="0"/>
              <a:t>Jim Gray</a:t>
            </a:r>
            <a:r>
              <a:rPr lang="zh-CN" altLang="en-US" dirty="0"/>
              <a:t>提出数据密集型科学为科学的第四范式</a:t>
            </a:r>
            <a:endParaRPr lang="en-US" altLang="zh-CN" dirty="0"/>
          </a:p>
          <a:p>
            <a:pPr lvl="1"/>
            <a:r>
              <a:rPr lang="en-US" altLang="zh-CN" sz="1350" dirty="0"/>
              <a:t>Empirical(</a:t>
            </a:r>
            <a:r>
              <a:rPr lang="zh-CN" altLang="en-US" sz="1350" dirty="0"/>
              <a:t>实验科学，实验归纳</a:t>
            </a:r>
            <a:r>
              <a:rPr lang="en-US" altLang="zh-CN" sz="1350" dirty="0"/>
              <a:t>)- </a:t>
            </a:r>
            <a:r>
              <a:rPr lang="zh-CN" altLang="en-US" sz="1350" dirty="0"/>
              <a:t>钻木取火</a:t>
            </a:r>
            <a:endParaRPr lang="en-US" altLang="zh-CN" sz="1350" dirty="0"/>
          </a:p>
          <a:p>
            <a:pPr lvl="1"/>
            <a:r>
              <a:rPr lang="en-US" altLang="zh-CN" sz="1350" dirty="0"/>
              <a:t>Theoretical (</a:t>
            </a:r>
            <a:r>
              <a:rPr lang="zh-CN" altLang="en-US" sz="1350" dirty="0"/>
              <a:t>理论科学，归纳总结</a:t>
            </a:r>
            <a:r>
              <a:rPr lang="en-US" altLang="zh-CN" sz="1350" dirty="0"/>
              <a:t>)- </a:t>
            </a:r>
            <a:r>
              <a:rPr lang="zh-CN" altLang="en-US" sz="1350" dirty="0"/>
              <a:t>牛顿三定律</a:t>
            </a:r>
            <a:endParaRPr lang="en-US" altLang="zh-CN" sz="1350" dirty="0"/>
          </a:p>
          <a:p>
            <a:pPr lvl="1"/>
            <a:r>
              <a:rPr lang="en-US" altLang="zh-CN" sz="1350" dirty="0"/>
              <a:t>Computational (</a:t>
            </a:r>
            <a:r>
              <a:rPr lang="zh-CN" altLang="en-US" sz="1350" dirty="0"/>
              <a:t>计算科学，计算机仿真</a:t>
            </a:r>
            <a:r>
              <a:rPr lang="en-US" altLang="zh-CN" sz="1350" dirty="0"/>
              <a:t>)- </a:t>
            </a:r>
            <a:r>
              <a:rPr lang="zh-CN" altLang="en-US" sz="1350" dirty="0"/>
              <a:t>模拟核试验，天气预报</a:t>
            </a:r>
            <a:endParaRPr lang="en-US" altLang="zh-CN" sz="1350" dirty="0"/>
          </a:p>
          <a:p>
            <a:pPr lvl="1"/>
            <a:r>
              <a:rPr lang="en-US" altLang="zh-CN" sz="1350" dirty="0"/>
              <a:t>And now </a:t>
            </a:r>
            <a:r>
              <a:rPr lang="en-US" altLang="zh-CN" sz="1350" dirty="0">
                <a:solidFill>
                  <a:srgbClr val="C00000"/>
                </a:solidFill>
              </a:rPr>
              <a:t>data-driven (</a:t>
            </a:r>
            <a:r>
              <a:rPr lang="en-US" altLang="zh-CN" sz="2400" dirty="0">
                <a:solidFill>
                  <a:srgbClr val="C00000"/>
                </a:solidFill>
              </a:rPr>
              <a:t>data-Intensive)</a:t>
            </a:r>
          </a:p>
          <a:p>
            <a:endParaRPr lang="en-US" altLang="zh-CN" dirty="0"/>
          </a:p>
          <a:p>
            <a:endParaRPr kumimoji="1" lang="en-US" altLang="zh-CN" dirty="0"/>
          </a:p>
        </p:txBody>
      </p:sp>
      <p:pic>
        <p:nvPicPr>
          <p:cNvPr id="6" name="Picture 2" descr="https://ss0.baidu.com/6ONWsjip0QIZ8tyhnq/it/u=1786672278,1858521916&amp;fm=58&amp;bpow=433&amp;bpoh=5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5855" y="1922821"/>
            <a:ext cx="1663306" cy="192448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p:cNvSpPr/>
          <p:nvPr/>
        </p:nvSpPr>
        <p:spPr>
          <a:xfrm>
            <a:off x="606097" y="3214402"/>
            <a:ext cx="6070862" cy="1477328"/>
          </a:xfrm>
          <a:prstGeom prst="rect">
            <a:avLst/>
          </a:prstGeom>
          <a:solidFill>
            <a:schemeClr val="accent3">
              <a:lumMod val="20000"/>
              <a:lumOff val="80000"/>
            </a:schemeClr>
          </a:solidFill>
          <a:ln>
            <a:solidFill>
              <a:schemeClr val="accent1"/>
            </a:solidFill>
          </a:ln>
        </p:spPr>
        <p:txBody>
          <a:bodyPr wrap="square">
            <a:spAutoFit/>
          </a:bodyPr>
          <a:lstStyle/>
          <a:p>
            <a:pPr marL="61913" algn="just">
              <a:spcBef>
                <a:spcPts val="450"/>
              </a:spcBef>
              <a:buClr>
                <a:schemeClr val="accent1"/>
              </a:buClr>
              <a:buSzPct val="80000"/>
            </a:pPr>
            <a:r>
              <a:rPr lang="en-US" altLang="zh-CN" dirty="0">
                <a:latin typeface="Calibri" charset="0"/>
                <a:ea typeface="Calibri" charset="0"/>
                <a:cs typeface="Calibri" charset="0"/>
              </a:rPr>
              <a:t>Data-driven science is the "</a:t>
            </a:r>
            <a:r>
              <a:rPr lang="en-US" altLang="zh-CN" dirty="0">
                <a:solidFill>
                  <a:srgbClr val="00B050"/>
                </a:solidFill>
                <a:latin typeface="Calibri" charset="0"/>
                <a:ea typeface="Calibri" charset="0"/>
                <a:cs typeface="Calibri" charset="0"/>
              </a:rPr>
              <a:t>fourth paradigm</a:t>
            </a:r>
            <a:r>
              <a:rPr lang="en-US" altLang="zh-CN" dirty="0">
                <a:latin typeface="Calibri" charset="0"/>
                <a:ea typeface="Calibri" charset="0"/>
                <a:cs typeface="Calibri" charset="0"/>
              </a:rPr>
              <a:t>" of science that uses the </a:t>
            </a:r>
            <a:r>
              <a:rPr lang="en-US" altLang="zh-CN" dirty="0">
                <a:solidFill>
                  <a:srgbClr val="00B050"/>
                </a:solidFill>
                <a:latin typeface="Calibri" charset="0"/>
                <a:ea typeface="Calibri" charset="0"/>
                <a:cs typeface="Calibri" charset="0"/>
              </a:rPr>
              <a:t>computational analysis of large data </a:t>
            </a:r>
            <a:r>
              <a:rPr lang="en-US" altLang="zh-CN" dirty="0">
                <a:latin typeface="Calibri" charset="0"/>
                <a:ea typeface="Calibri" charset="0"/>
                <a:cs typeface="Calibri" charset="0"/>
              </a:rPr>
              <a:t>as primary scientific method and "to have a world in which all of the science literature is online, all of the science data is online, and they interoperate with each other ".</a:t>
            </a:r>
            <a:endParaRPr lang="en-US" altLang="zh-CN" sz="1500" dirty="0">
              <a:solidFill>
                <a:srgbClr val="0000CC"/>
              </a:solidFill>
              <a:latin typeface="Calibri" charset="0"/>
              <a:ea typeface="Calibri" charset="0"/>
              <a:cs typeface="Calibri" charset="0"/>
            </a:endParaRPr>
          </a:p>
        </p:txBody>
      </p:sp>
    </p:spTree>
    <p:extLst>
      <p:ext uri="{BB962C8B-B14F-4D97-AF65-F5344CB8AC3E}">
        <p14:creationId xmlns:p14="http://schemas.microsoft.com/office/powerpoint/2010/main" val="20758760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a:t>概论</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计算社会科学</a:t>
            </a:r>
            <a:endParaRPr lang="en-US" altLang="zh-CN" dirty="0"/>
          </a:p>
          <a:p>
            <a:r>
              <a:rPr lang="zh-CN" altLang="en-US" dirty="0"/>
              <a:t>数据驱动的社会科学 </a:t>
            </a:r>
            <a:r>
              <a:rPr lang="en-US" altLang="zh-CN" dirty="0"/>
              <a:t>Data-Driven Social Science</a:t>
            </a:r>
          </a:p>
          <a:p>
            <a:pPr lvl="1"/>
            <a:r>
              <a:rPr lang="zh-CN" altLang="en-US" dirty="0"/>
              <a:t>从海量数据挖掘中理解社会现象的有价知识</a:t>
            </a:r>
            <a:endParaRPr lang="en-US" altLang="zh-CN" dirty="0"/>
          </a:p>
          <a:p>
            <a:pPr lvl="1"/>
            <a:r>
              <a:rPr lang="zh-CN" altLang="en-US" dirty="0"/>
              <a:t>综合应用社会科学和计算技术解释社会现象</a:t>
            </a:r>
            <a:endParaRPr lang="en-US" altLang="zh-CN" dirty="0"/>
          </a:p>
          <a:p>
            <a:endParaRPr kumimoji="1" lang="en-US" altLang="zh-CN"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b="3294"/>
          <a:stretch/>
        </p:blipFill>
        <p:spPr>
          <a:xfrm>
            <a:off x="712268" y="2427710"/>
            <a:ext cx="5184187" cy="2122263"/>
          </a:xfrm>
          <a:prstGeom prst="rect">
            <a:avLst/>
          </a:prstGeom>
        </p:spPr>
      </p:pic>
      <p:sp>
        <p:nvSpPr>
          <p:cNvPr id="5" name="Rectangle 4"/>
          <p:cNvSpPr/>
          <p:nvPr/>
        </p:nvSpPr>
        <p:spPr>
          <a:xfrm>
            <a:off x="6323798" y="2242347"/>
            <a:ext cx="2584533" cy="1569660"/>
          </a:xfrm>
          <a:prstGeom prst="rect">
            <a:avLst/>
          </a:prstGeom>
          <a:solidFill>
            <a:schemeClr val="accent3">
              <a:lumMod val="20000"/>
              <a:lumOff val="80000"/>
            </a:schemeClr>
          </a:solidFill>
          <a:ln>
            <a:solidFill>
              <a:schemeClr val="accent1"/>
            </a:solidFill>
          </a:ln>
        </p:spPr>
        <p:txBody>
          <a:bodyPr wrap="square">
            <a:spAutoFit/>
          </a:bodyPr>
          <a:lstStyle/>
          <a:p>
            <a:pPr>
              <a:defRPr/>
            </a:pPr>
            <a:r>
              <a:rPr lang="zh-CN" altLang="en-US" sz="1600" dirty="0">
                <a:latin typeface="STZhongsong" charset="-122"/>
                <a:ea typeface="STZhongsong" charset="-122"/>
                <a:cs typeface="STZhongsong" charset="-122"/>
              </a:rPr>
              <a:t>左图是</a:t>
            </a:r>
            <a:r>
              <a:rPr lang="en-US" altLang="zh-CN" sz="1600" dirty="0">
                <a:latin typeface="Calibri" charset="0"/>
                <a:ea typeface="Calibri" charset="0"/>
                <a:cs typeface="Calibri" charset="0"/>
              </a:rPr>
              <a:t>2004</a:t>
            </a:r>
            <a:r>
              <a:rPr lang="zh-CN" altLang="en-US" sz="1600" dirty="0">
                <a:latin typeface="STZhongsong" charset="-122"/>
                <a:ea typeface="STZhongsong" charset="-122"/>
                <a:cs typeface="STZhongsong" charset="-122"/>
              </a:rPr>
              <a:t>年美国大选前，政治博客之间的链接网络。</a:t>
            </a:r>
            <a:r>
              <a:rPr lang="zh-CN" altLang="en-US" sz="1600" dirty="0">
                <a:solidFill>
                  <a:srgbClr val="0000CC"/>
                </a:solidFill>
                <a:latin typeface="STZhongsong" charset="-122"/>
                <a:ea typeface="STZhongsong" charset="-122"/>
                <a:cs typeface="STZhongsong" charset="-122"/>
              </a:rPr>
              <a:t>你能发现什么特点？</a:t>
            </a:r>
            <a:endParaRPr lang="en-US" altLang="zh-CN" sz="1600" dirty="0">
              <a:latin typeface="STZhongsong" charset="-122"/>
              <a:ea typeface="STZhongsong" charset="-122"/>
              <a:cs typeface="STZhongsong" charset="-122"/>
            </a:endParaRPr>
          </a:p>
          <a:p>
            <a:pPr>
              <a:defRPr/>
            </a:pPr>
            <a:r>
              <a:rPr lang="zh-CN" altLang="en-US" sz="1600" dirty="0">
                <a:latin typeface="STZhongsong" charset="-122"/>
                <a:ea typeface="STZhongsong" charset="-122"/>
                <a:cs typeface="STZhongsong" charset="-122"/>
              </a:rPr>
              <a:t>注：</a:t>
            </a:r>
            <a:r>
              <a:rPr lang="zh-CN" altLang="en-US" sz="1600" dirty="0">
                <a:solidFill>
                  <a:srgbClr val="FF0000"/>
                </a:solidFill>
                <a:latin typeface="STZhongsong" charset="-122"/>
                <a:ea typeface="STZhongsong" charset="-122"/>
                <a:cs typeface="STZhongsong" charset="-122"/>
              </a:rPr>
              <a:t>红色</a:t>
            </a:r>
            <a:r>
              <a:rPr lang="zh-CN" altLang="en-US" sz="1600" dirty="0">
                <a:latin typeface="STZhongsong" charset="-122"/>
                <a:ea typeface="STZhongsong" charset="-122"/>
                <a:cs typeface="STZhongsong" charset="-122"/>
              </a:rPr>
              <a:t>代表支持民主党，而</a:t>
            </a:r>
            <a:r>
              <a:rPr lang="zh-CN" altLang="en-US" sz="1600" dirty="0">
                <a:solidFill>
                  <a:srgbClr val="0000CC"/>
                </a:solidFill>
                <a:latin typeface="STZhongsong" charset="-122"/>
                <a:ea typeface="STZhongsong" charset="-122"/>
                <a:cs typeface="STZhongsong" charset="-122"/>
              </a:rPr>
              <a:t>蓝色</a:t>
            </a:r>
            <a:r>
              <a:rPr lang="zh-CN" altLang="en-US" sz="1600" dirty="0">
                <a:latin typeface="STZhongsong" charset="-122"/>
                <a:ea typeface="STZhongsong" charset="-122"/>
                <a:cs typeface="STZhongsong" charset="-122"/>
              </a:rPr>
              <a:t>代表支持共和党</a:t>
            </a:r>
            <a:endParaRPr lang="en-US" altLang="zh-CN" sz="1600" dirty="0">
              <a:latin typeface="STZhongsong" charset="-122"/>
              <a:ea typeface="STZhongsong" charset="-122"/>
              <a:cs typeface="STZhongsong" charset="-122"/>
            </a:endParaRPr>
          </a:p>
          <a:p>
            <a:pPr>
              <a:defRPr/>
            </a:pPr>
            <a:endParaRPr lang="en-US" sz="1600" dirty="0">
              <a:solidFill>
                <a:srgbClr val="0000CC"/>
              </a:solidFill>
              <a:latin typeface="STZhongsong" charset="-122"/>
              <a:ea typeface="STZhongsong" charset="-122"/>
              <a:cs typeface="STZhongsong" charset="-122"/>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491151" y="1545317"/>
            <a:ext cx="582730" cy="582730"/>
          </a:xfrm>
          <a:prstGeom prst="rect">
            <a:avLst/>
          </a:prstGeom>
        </p:spPr>
      </p:pic>
    </p:spTree>
    <p:extLst>
      <p:ext uri="{BB962C8B-B14F-4D97-AF65-F5344CB8AC3E}">
        <p14:creationId xmlns:p14="http://schemas.microsoft.com/office/powerpoint/2010/main" val="3357122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a:t>概论</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大数据驱动的群体情绪变化</a:t>
            </a:r>
            <a:endParaRPr lang="en-US" altLang="zh-CN" dirty="0"/>
          </a:p>
          <a:p>
            <a:pPr marL="342900" lvl="1" indent="-342900">
              <a:buFont typeface="Arial" pitchFamily="34" charset="0"/>
              <a:buChar char="•"/>
            </a:pPr>
            <a:r>
              <a:rPr lang="zh-CN" altLang="en-US" sz="1600" dirty="0"/>
              <a:t>针对用户每天发布的</a:t>
            </a:r>
            <a:r>
              <a:rPr lang="en-US" altLang="zh-CN" sz="1600" dirty="0"/>
              <a:t>Tweets</a:t>
            </a:r>
            <a:r>
              <a:rPr lang="zh-CN" altLang="en-US" sz="1600" dirty="0"/>
              <a:t>进行文本分析</a:t>
            </a:r>
            <a:endParaRPr lang="en-US" altLang="zh-CN" sz="1600" dirty="0"/>
          </a:p>
          <a:p>
            <a:endParaRPr kumimoji="1" lang="en-US" altLang="zh-C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6799" y="1475566"/>
            <a:ext cx="4854873" cy="2768021"/>
          </a:xfrm>
          <a:prstGeom prst="rect">
            <a:avLst/>
          </a:prstGeom>
        </p:spPr>
      </p:pic>
      <p:sp>
        <p:nvSpPr>
          <p:cNvPr id="6" name="Rectangle 7"/>
          <p:cNvSpPr/>
          <p:nvPr/>
        </p:nvSpPr>
        <p:spPr>
          <a:xfrm>
            <a:off x="6339840" y="1379572"/>
            <a:ext cx="2480493" cy="2400657"/>
          </a:xfrm>
          <a:prstGeom prst="rect">
            <a:avLst/>
          </a:prstGeom>
          <a:solidFill>
            <a:schemeClr val="accent3">
              <a:lumMod val="20000"/>
              <a:lumOff val="80000"/>
            </a:schemeClr>
          </a:solidFill>
          <a:ln>
            <a:solidFill>
              <a:schemeClr val="accent1"/>
            </a:solidFill>
          </a:ln>
        </p:spPr>
        <p:txBody>
          <a:bodyPr wrap="square">
            <a:spAutoFit/>
          </a:bodyPr>
          <a:lstStyle/>
          <a:p>
            <a:pPr>
              <a:lnSpc>
                <a:spcPct val="150000"/>
              </a:lnSpc>
            </a:pPr>
            <a:r>
              <a:rPr lang="zh-CN" altLang="en-US" dirty="0">
                <a:latin typeface="STZhongsong" charset="-122"/>
                <a:ea typeface="STZhongsong" charset="-122"/>
                <a:cs typeface="STZhongsong" charset="-122"/>
              </a:rPr>
              <a:t>人的情绪在一天的不同时刻是会发生变化的</a:t>
            </a:r>
            <a:endParaRPr lang="en-US" altLang="zh-CN" dirty="0">
              <a:latin typeface="STZhongsong" charset="-122"/>
              <a:ea typeface="STZhongsong" charset="-122"/>
              <a:cs typeface="STZhongsong" charset="-122"/>
            </a:endParaRPr>
          </a:p>
          <a:p>
            <a:pPr marL="285750" indent="-285750">
              <a:lnSpc>
                <a:spcPct val="150000"/>
              </a:lnSpc>
              <a:buFont typeface="Arial" charset="0"/>
              <a:buChar char="•"/>
            </a:pPr>
            <a:r>
              <a:rPr lang="zh-CN" altLang="en-US" sz="1600" dirty="0">
                <a:latin typeface="STZhongsong" charset="-122"/>
                <a:ea typeface="STZhongsong" charset="-122"/>
                <a:cs typeface="STZhongsong" charset="-122"/>
              </a:rPr>
              <a:t>正、负面情绪并非此消彼长</a:t>
            </a:r>
            <a:endParaRPr lang="en-US" altLang="zh-CN" sz="1600" dirty="0">
              <a:latin typeface="STZhongsong" charset="-122"/>
              <a:ea typeface="STZhongsong" charset="-122"/>
              <a:cs typeface="STZhongsong" charset="-122"/>
            </a:endParaRPr>
          </a:p>
          <a:p>
            <a:pPr marL="285750" indent="-285750">
              <a:lnSpc>
                <a:spcPct val="150000"/>
              </a:lnSpc>
              <a:buFont typeface="Arial" charset="0"/>
              <a:buChar char="•"/>
            </a:pPr>
            <a:r>
              <a:rPr lang="zh-CN" altLang="en-US" sz="1600" dirty="0">
                <a:latin typeface="STZhongsong" charset="-122"/>
                <a:ea typeface="STZhongsong" charset="-122"/>
                <a:cs typeface="STZhongsong" charset="-122"/>
              </a:rPr>
              <a:t>周末我最</a:t>
            </a:r>
            <a:r>
              <a:rPr lang="en-US" altLang="zh-CN" sz="1600" dirty="0">
                <a:latin typeface="STZhongsong" charset="-122"/>
                <a:ea typeface="STZhongsong" charset="-122"/>
                <a:cs typeface="STZhongsong" charset="-122"/>
              </a:rPr>
              <a:t>high</a:t>
            </a:r>
          </a:p>
          <a:p>
            <a:pPr marL="285750" indent="-285750">
              <a:lnSpc>
                <a:spcPct val="150000"/>
              </a:lnSpc>
              <a:buFont typeface="Arial" charset="0"/>
              <a:buChar char="•"/>
            </a:pPr>
            <a:r>
              <a:rPr lang="zh-CN" altLang="en-US" sz="1600" dirty="0">
                <a:latin typeface="STZhongsong" charset="-122"/>
                <a:ea typeface="STZhongsong" charset="-122"/>
                <a:cs typeface="STZhongsong" charset="-122"/>
              </a:rPr>
              <a:t>周一不开心</a:t>
            </a:r>
            <a:r>
              <a:rPr lang="en-US" altLang="zh-CN" sz="1600" dirty="0">
                <a:latin typeface="STZhongsong" charset="-122"/>
                <a:ea typeface="STZhongsong" charset="-122"/>
                <a:cs typeface="STZhongsong" charset="-122"/>
              </a:rPr>
              <a:t>……</a:t>
            </a:r>
          </a:p>
        </p:txBody>
      </p:sp>
      <p:sp>
        <p:nvSpPr>
          <p:cNvPr id="7" name="圆角矩形 6"/>
          <p:cNvSpPr/>
          <p:nvPr/>
        </p:nvSpPr>
        <p:spPr>
          <a:xfrm>
            <a:off x="5112657" y="1665514"/>
            <a:ext cx="768379" cy="297543"/>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上下 7">
            <a:extLst>
              <a:ext uri="{FF2B5EF4-FFF2-40B4-BE49-F238E27FC236}">
                <a16:creationId xmlns:a16="http://schemas.microsoft.com/office/drawing/2014/main" id="{573DC040-245B-4AA6-8350-5C6D5DB22EFF}"/>
              </a:ext>
            </a:extLst>
          </p:cNvPr>
          <p:cNvSpPr/>
          <p:nvPr/>
        </p:nvSpPr>
        <p:spPr>
          <a:xfrm>
            <a:off x="696686" y="2235200"/>
            <a:ext cx="399143" cy="1034142"/>
          </a:xfrm>
          <a:prstGeom prst="upDownArrow">
            <a:avLst/>
          </a:prstGeom>
          <a:solidFill>
            <a:schemeClr val="accent3">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5A37C82B-CC28-46B1-A570-51FAA77187EF}"/>
              </a:ext>
            </a:extLst>
          </p:cNvPr>
          <p:cNvPicPr>
            <a:picLocks noChangeAspect="1"/>
          </p:cNvPicPr>
          <p:nvPr/>
        </p:nvPicPr>
        <p:blipFill>
          <a:blip r:embed="rId3"/>
          <a:stretch>
            <a:fillRect/>
          </a:stretch>
        </p:blipFill>
        <p:spPr>
          <a:xfrm>
            <a:off x="2696755" y="4286340"/>
            <a:ext cx="3643085" cy="818625"/>
          </a:xfrm>
          <a:prstGeom prst="rect">
            <a:avLst/>
          </a:prstGeom>
        </p:spPr>
      </p:pic>
    </p:spTree>
    <p:extLst>
      <p:ext uri="{BB962C8B-B14F-4D97-AF65-F5344CB8AC3E}">
        <p14:creationId xmlns:p14="http://schemas.microsoft.com/office/powerpoint/2010/main" val="8548784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a:t>概论</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数据驱动的性别研究</a:t>
            </a:r>
            <a:endParaRPr lang="en-US" altLang="zh-CN" dirty="0"/>
          </a:p>
          <a:p>
            <a:pPr marL="342900" lvl="1" indent="-342900">
              <a:buFont typeface="Arial" pitchFamily="34" charset="0"/>
              <a:buChar char="•"/>
            </a:pPr>
            <a:r>
              <a:rPr lang="zh-CN" altLang="en-US" dirty="0"/>
              <a:t>性别研究</a:t>
            </a:r>
            <a:r>
              <a:rPr lang="en-US" altLang="zh-CN" dirty="0"/>
              <a:t>(Gender</a:t>
            </a:r>
            <a:r>
              <a:rPr lang="zh-CN" altLang="en-US" dirty="0"/>
              <a:t> </a:t>
            </a:r>
            <a:r>
              <a:rPr lang="en-US" altLang="zh-CN" dirty="0"/>
              <a:t>Study)</a:t>
            </a:r>
          </a:p>
          <a:p>
            <a:pPr lvl="1"/>
            <a:r>
              <a:rPr lang="zh-CN" altLang="en-US" dirty="0">
                <a:solidFill>
                  <a:srgbClr val="0000CC"/>
                </a:solidFill>
                <a:latin typeface="STZhongsong" charset="-122"/>
                <a:ea typeface="STZhongsong" charset="-122"/>
                <a:cs typeface="STZhongsong" charset="-122"/>
              </a:rPr>
              <a:t>不同性别之间对于配偶的期待是否存在着显著差异？</a:t>
            </a:r>
            <a:endParaRPr lang="en-US" altLang="zh-CN" dirty="0">
              <a:solidFill>
                <a:srgbClr val="0000CC"/>
              </a:solidFill>
              <a:latin typeface="STZhongsong" charset="-122"/>
              <a:ea typeface="STZhongsong" charset="-122"/>
              <a:cs typeface="STZhongsong" charset="-122"/>
            </a:endParaRPr>
          </a:p>
          <a:p>
            <a:endParaRPr kumimoji="1" lang="en-US" altLang="zh-C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416" y="1910218"/>
            <a:ext cx="1902206" cy="2917520"/>
          </a:xfrm>
          <a:prstGeom prst="rect">
            <a:avLst/>
          </a:prstGeom>
        </p:spPr>
      </p:pic>
      <p:sp>
        <p:nvSpPr>
          <p:cNvPr id="5" name="Rectangle 4"/>
          <p:cNvSpPr/>
          <p:nvPr/>
        </p:nvSpPr>
        <p:spPr>
          <a:xfrm>
            <a:off x="2782889" y="2067255"/>
            <a:ext cx="2835784" cy="369332"/>
          </a:xfrm>
          <a:prstGeom prst="rect">
            <a:avLst/>
          </a:prstGeom>
        </p:spPr>
        <p:txBody>
          <a:bodyPr wrap="square">
            <a:spAutoFit/>
          </a:bodyPr>
          <a:lstStyle/>
          <a:p>
            <a:pPr algn="ctr"/>
            <a:r>
              <a:rPr lang="zh-CN" altLang="en-US" dirty="0">
                <a:latin typeface="STZhongsong" charset="-122"/>
                <a:ea typeface="STZhongsong" charset="-122"/>
                <a:cs typeface="STZhongsong" charset="-122"/>
              </a:rPr>
              <a:t>我的年龄 </a:t>
            </a:r>
            <a:r>
              <a:rPr lang="en-US" altLang="zh-CN" dirty="0">
                <a:latin typeface="STZhongsong" charset="-122"/>
                <a:ea typeface="STZhongsong" charset="-122"/>
                <a:cs typeface="STZhongsong" charset="-122"/>
              </a:rPr>
              <a:t>vs.</a:t>
            </a:r>
            <a:r>
              <a:rPr lang="zh-CN" altLang="en-US" dirty="0">
                <a:latin typeface="STZhongsong" charset="-122"/>
                <a:ea typeface="STZhongsong" charset="-122"/>
                <a:cs typeface="STZhongsong" charset="-122"/>
              </a:rPr>
              <a:t> 配偶年龄</a:t>
            </a:r>
            <a:endParaRPr lang="en-US" dirty="0">
              <a:latin typeface="STZhongsong" charset="-122"/>
              <a:ea typeface="STZhongsong" charset="-122"/>
              <a:cs typeface="STZhongsong" charset="-122"/>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48005" y="2565303"/>
            <a:ext cx="2664296" cy="204430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1667" y="2544995"/>
            <a:ext cx="3128198" cy="2064611"/>
          </a:xfrm>
          <a:prstGeom prst="rect">
            <a:avLst/>
          </a:prstGeom>
          <a:ln>
            <a:noFill/>
          </a:ln>
          <a:effectLst>
            <a:softEdge rad="25400"/>
          </a:effectLst>
        </p:spPr>
      </p:pic>
      <p:sp>
        <p:nvSpPr>
          <p:cNvPr id="8" name="Rectangle 7"/>
          <p:cNvSpPr/>
          <p:nvPr/>
        </p:nvSpPr>
        <p:spPr>
          <a:xfrm>
            <a:off x="5825157" y="2046947"/>
            <a:ext cx="3098925" cy="369332"/>
          </a:xfrm>
          <a:prstGeom prst="rect">
            <a:avLst/>
          </a:prstGeom>
        </p:spPr>
        <p:txBody>
          <a:bodyPr wrap="none">
            <a:spAutoFit/>
          </a:bodyPr>
          <a:lstStyle/>
          <a:p>
            <a:r>
              <a:rPr lang="zh-CN" altLang="en-US" dirty="0">
                <a:latin typeface="Microsoft YaHei" charset="-122"/>
                <a:ea typeface="Microsoft YaHei" charset="-122"/>
                <a:cs typeface="Microsoft YaHei" charset="-122"/>
              </a:rPr>
              <a:t>收集在线交友网站的数据</a:t>
            </a:r>
            <a:r>
              <a:rPr lang="en-US" altLang="zh-CN" dirty="0">
                <a:latin typeface="Microsoft YaHei" charset="-122"/>
                <a:ea typeface="Microsoft YaHei" charset="-122"/>
                <a:cs typeface="Microsoft YaHei" charset="-122"/>
              </a:rPr>
              <a:t>……</a:t>
            </a:r>
            <a:endParaRPr 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238741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a:t>概论</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数据驱动的性别研究</a:t>
            </a:r>
            <a:endParaRPr kumimoji="1" lang="en-US" altLang="zh-CN" dirty="0"/>
          </a:p>
        </p:txBody>
      </p:sp>
      <p:pic>
        <p:nvPicPr>
          <p:cNvPr id="4" name="Picture 4"/>
          <p:cNvPicPr>
            <a:picLocks noChangeAspect="1"/>
          </p:cNvPicPr>
          <p:nvPr/>
        </p:nvPicPr>
        <p:blipFill rotWithShape="1">
          <a:blip r:embed="rId2">
            <a:extLst>
              <a:ext uri="{28A0092B-C50C-407E-A947-70E740481C1C}">
                <a14:useLocalDpi xmlns:a14="http://schemas.microsoft.com/office/drawing/2010/main" val="0"/>
              </a:ext>
            </a:extLst>
          </a:blip>
          <a:srcRect l="47964"/>
          <a:stretch/>
        </p:blipFill>
        <p:spPr>
          <a:xfrm>
            <a:off x="1079367" y="1395663"/>
            <a:ext cx="3203073" cy="3231618"/>
          </a:xfrm>
          <a:prstGeom prst="rect">
            <a:avLst/>
          </a:prstGeom>
        </p:spPr>
      </p:pic>
      <p:grpSp>
        <p:nvGrpSpPr>
          <p:cNvPr id="5" name="Group 6"/>
          <p:cNvGrpSpPr/>
          <p:nvPr/>
        </p:nvGrpSpPr>
        <p:grpSpPr>
          <a:xfrm>
            <a:off x="5422231" y="1418122"/>
            <a:ext cx="2745568" cy="3209159"/>
            <a:chOff x="5275642" y="2427807"/>
            <a:chExt cx="3774315" cy="4098550"/>
          </a:xfrm>
        </p:grpSpPr>
        <p:pic>
          <p:nvPicPr>
            <p:cNvPr id="6" name="Picture 7"/>
            <p:cNvPicPr>
              <a:picLocks noChangeAspect="1"/>
            </p:cNvPicPr>
            <p:nvPr/>
          </p:nvPicPr>
          <p:blipFill rotWithShape="1">
            <a:blip r:embed="rId2">
              <a:extLst>
                <a:ext uri="{28A0092B-C50C-407E-A947-70E740481C1C}">
                  <a14:useLocalDpi xmlns:a14="http://schemas.microsoft.com/office/drawing/2010/main" val="0"/>
                </a:ext>
              </a:extLst>
            </a:blip>
            <a:srcRect r="51653"/>
            <a:stretch/>
          </p:blipFill>
          <p:spPr>
            <a:xfrm>
              <a:off x="5275642" y="2427807"/>
              <a:ext cx="3774315" cy="4098550"/>
            </a:xfrm>
            <a:prstGeom prst="rect">
              <a:avLst/>
            </a:prstGeom>
          </p:spPr>
        </p:pic>
        <p:pic>
          <p:nvPicPr>
            <p:cNvPr id="7"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12767" y="2977354"/>
              <a:ext cx="1224777" cy="1311783"/>
            </a:xfrm>
            <a:prstGeom prst="rect">
              <a:avLst/>
            </a:prstGeom>
          </p:spPr>
        </p:pic>
      </p:grpSp>
      <p:sp>
        <p:nvSpPr>
          <p:cNvPr id="8" name="Rectangle 3"/>
          <p:cNvSpPr/>
          <p:nvPr/>
        </p:nvSpPr>
        <p:spPr>
          <a:xfrm>
            <a:off x="2355594" y="4731950"/>
            <a:ext cx="3711377" cy="276999"/>
          </a:xfrm>
          <a:prstGeom prst="rect">
            <a:avLst/>
          </a:prstGeom>
          <a:solidFill>
            <a:schemeClr val="accent3">
              <a:lumMod val="20000"/>
              <a:lumOff val="80000"/>
            </a:schemeClr>
          </a:solidFill>
          <a:ln>
            <a:solidFill>
              <a:srgbClr val="C00000"/>
            </a:solidFill>
          </a:ln>
        </p:spPr>
        <p:txBody>
          <a:bodyPr wrap="square">
            <a:spAutoFit/>
          </a:bodyPr>
          <a:lstStyle/>
          <a:p>
            <a:r>
              <a:rPr lang="en-US" sz="1200" dirty="0">
                <a:solidFill>
                  <a:schemeClr val="tx1">
                    <a:lumMod val="75000"/>
                    <a:lumOff val="25000"/>
                  </a:schemeClr>
                </a:solidFill>
                <a:latin typeface="Calibri" charset="0"/>
                <a:ea typeface="Calibri" charset="0"/>
                <a:cs typeface="Calibri" charset="0"/>
              </a:rPr>
              <a:t>Rudder, C. </a:t>
            </a:r>
            <a:r>
              <a:rPr lang="en-US" sz="1200" dirty="0" err="1">
                <a:solidFill>
                  <a:schemeClr val="tx1">
                    <a:lumMod val="75000"/>
                    <a:lumOff val="25000"/>
                  </a:schemeClr>
                </a:solidFill>
                <a:latin typeface="Calibri" charset="0"/>
                <a:ea typeface="Calibri" charset="0"/>
                <a:cs typeface="Calibri" charset="0"/>
              </a:rPr>
              <a:t>Dataclysm</a:t>
            </a:r>
            <a:r>
              <a:rPr lang="en-US" sz="1200" dirty="0">
                <a:solidFill>
                  <a:schemeClr val="tx1">
                    <a:lumMod val="75000"/>
                    <a:lumOff val="25000"/>
                  </a:schemeClr>
                </a:solidFill>
                <a:latin typeface="Calibri" charset="0"/>
                <a:ea typeface="Calibri" charset="0"/>
                <a:cs typeface="Calibri" charset="0"/>
              </a:rPr>
              <a:t>: Who We Are. </a:t>
            </a:r>
            <a:r>
              <a:rPr lang="en-US" altLang="zh-CN" sz="1200" dirty="0">
                <a:solidFill>
                  <a:schemeClr val="tx1">
                    <a:lumMod val="75000"/>
                    <a:lumOff val="25000"/>
                  </a:schemeClr>
                </a:solidFill>
                <a:latin typeface="Calibri" charset="0"/>
                <a:ea typeface="Calibri" charset="0"/>
                <a:cs typeface="Calibri" charset="0"/>
              </a:rPr>
              <a:t>2015, January 24. </a:t>
            </a:r>
            <a:endParaRPr lang="en-US" sz="1200" dirty="0">
              <a:solidFill>
                <a:schemeClr val="tx1">
                  <a:lumMod val="75000"/>
                  <a:lumOff val="25000"/>
                </a:schemeClr>
              </a:solidFill>
              <a:latin typeface="Calibri" charset="0"/>
              <a:ea typeface="Calibri" charset="0"/>
              <a:cs typeface="Calibri" charset="0"/>
            </a:endParaRPr>
          </a:p>
        </p:txBody>
      </p:sp>
      <p:pic>
        <p:nvPicPr>
          <p:cNvPr id="9"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23162" y="2054075"/>
            <a:ext cx="576245" cy="862380"/>
          </a:xfrm>
          <a:prstGeom prst="rect">
            <a:avLst/>
          </a:prstGeom>
        </p:spPr>
      </p:pic>
    </p:spTree>
    <p:extLst>
      <p:ext uri="{BB962C8B-B14F-4D97-AF65-F5344CB8AC3E}">
        <p14:creationId xmlns:p14="http://schemas.microsoft.com/office/powerpoint/2010/main" val="3744325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a:t>概论</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数据驱动的决策支持</a:t>
            </a:r>
            <a:endParaRPr kumimoji="1" lang="en-US" altLang="zh-CN" dirty="0"/>
          </a:p>
        </p:txBody>
      </p:sp>
      <p:pic>
        <p:nvPicPr>
          <p:cNvPr id="4"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4340" y="1245125"/>
            <a:ext cx="1597078" cy="1592475"/>
          </a:xfrm>
          <a:prstGeom prst="rect">
            <a:avLst/>
          </a:prstGeom>
        </p:spPr>
      </p:pic>
      <p:sp>
        <p:nvSpPr>
          <p:cNvPr id="5" name="Rectangle 5"/>
          <p:cNvSpPr/>
          <p:nvPr/>
        </p:nvSpPr>
        <p:spPr>
          <a:xfrm>
            <a:off x="1567849" y="2890517"/>
            <a:ext cx="1750059" cy="830997"/>
          </a:xfrm>
          <a:prstGeom prst="rect">
            <a:avLst/>
          </a:prstGeom>
        </p:spPr>
        <p:txBody>
          <a:bodyPr wrap="square">
            <a:spAutoFit/>
          </a:bodyPr>
          <a:lstStyle/>
          <a:p>
            <a:pPr algn="ctr">
              <a:defRPr/>
            </a:pPr>
            <a:r>
              <a:rPr lang="zh-CN" altLang="en-US" dirty="0">
                <a:latin typeface="Microsoft YaHei" charset="-122"/>
                <a:ea typeface="Microsoft YaHei" charset="-122"/>
                <a:cs typeface="Microsoft YaHei" charset="-122"/>
              </a:rPr>
              <a:t>传统的企业</a:t>
            </a:r>
            <a:endParaRPr lang="en-US" altLang="zh-CN" dirty="0">
              <a:latin typeface="Microsoft YaHei" charset="-122"/>
              <a:ea typeface="Microsoft YaHei" charset="-122"/>
              <a:cs typeface="Microsoft YaHei" charset="-122"/>
            </a:endParaRPr>
          </a:p>
          <a:p>
            <a:pPr algn="ctr">
              <a:defRPr/>
            </a:pPr>
            <a:r>
              <a:rPr lang="zh-CN" altLang="en-US" sz="1500" dirty="0">
                <a:latin typeface="Microsoft YaHei" charset="-122"/>
                <a:ea typeface="Microsoft YaHei" charset="-122"/>
                <a:cs typeface="Microsoft YaHei" charset="-122"/>
              </a:rPr>
              <a:t>数据只有数据库管理员或</a:t>
            </a:r>
            <a:r>
              <a:rPr lang="en-US" altLang="zh-CN" sz="1500" dirty="0">
                <a:latin typeface="Microsoft YaHei" charset="-122"/>
                <a:ea typeface="Microsoft YaHei" charset="-122"/>
                <a:cs typeface="Microsoft YaHei" charset="-122"/>
              </a:rPr>
              <a:t>CIO</a:t>
            </a:r>
            <a:r>
              <a:rPr lang="zh-CN" altLang="en-US" sz="1500" dirty="0">
                <a:latin typeface="Microsoft YaHei" charset="-122"/>
                <a:ea typeface="Microsoft YaHei" charset="-122"/>
                <a:cs typeface="Microsoft YaHei" charset="-122"/>
              </a:rPr>
              <a:t>关心</a:t>
            </a:r>
            <a:endParaRPr lang="en-US" sz="1500" dirty="0">
              <a:latin typeface="Microsoft YaHei" charset="-122"/>
              <a:ea typeface="Microsoft YaHei" charset="-122"/>
              <a:cs typeface="Microsoft YaHei" charset="-122"/>
            </a:endParaRPr>
          </a:p>
        </p:txBody>
      </p:sp>
      <p:pic>
        <p:nvPicPr>
          <p:cNvPr id="6"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686" y="1188996"/>
            <a:ext cx="2111311" cy="1701521"/>
          </a:xfrm>
          <a:prstGeom prst="rect">
            <a:avLst/>
          </a:prstGeom>
        </p:spPr>
      </p:pic>
      <p:sp>
        <p:nvSpPr>
          <p:cNvPr id="7" name="Rectangle 7"/>
          <p:cNvSpPr/>
          <p:nvPr/>
        </p:nvSpPr>
        <p:spPr>
          <a:xfrm>
            <a:off x="5690915" y="2890516"/>
            <a:ext cx="2318852" cy="830997"/>
          </a:xfrm>
          <a:prstGeom prst="rect">
            <a:avLst/>
          </a:prstGeom>
        </p:spPr>
        <p:txBody>
          <a:bodyPr wrap="square">
            <a:spAutoFit/>
          </a:bodyPr>
          <a:lstStyle/>
          <a:p>
            <a:pPr algn="ctr">
              <a:defRPr/>
            </a:pPr>
            <a:r>
              <a:rPr lang="zh-CN" altLang="en-US" dirty="0">
                <a:latin typeface="Microsoft YaHei" charset="-122"/>
                <a:ea typeface="Microsoft YaHei" charset="-122"/>
                <a:cs typeface="Microsoft YaHei" charset="-122"/>
              </a:rPr>
              <a:t>今天的企业</a:t>
            </a:r>
            <a:endParaRPr lang="en-US" altLang="zh-CN" dirty="0">
              <a:latin typeface="Microsoft YaHei" charset="-122"/>
              <a:ea typeface="Microsoft YaHei" charset="-122"/>
              <a:cs typeface="Microsoft YaHei" charset="-122"/>
            </a:endParaRPr>
          </a:p>
          <a:p>
            <a:pPr algn="ctr">
              <a:defRPr/>
            </a:pPr>
            <a:r>
              <a:rPr lang="zh-CN" altLang="en-US" sz="1500" dirty="0">
                <a:latin typeface="Microsoft YaHei" charset="-122"/>
                <a:ea typeface="Microsoft YaHei" charset="-122"/>
                <a:cs typeface="Microsoft YaHei" charset="-122"/>
              </a:rPr>
              <a:t>数据是企业的核心，所有事情都越来越数据驱动</a:t>
            </a:r>
            <a:endParaRPr lang="en-US" sz="1500" dirty="0">
              <a:latin typeface="Microsoft YaHei" charset="-122"/>
              <a:ea typeface="Microsoft YaHei" charset="-122"/>
              <a:cs typeface="Microsoft YaHei" charset="-122"/>
            </a:endParaRPr>
          </a:p>
        </p:txBody>
      </p:sp>
      <p:sp>
        <p:nvSpPr>
          <p:cNvPr id="8" name="Right Arrow 8"/>
          <p:cNvSpPr/>
          <p:nvPr/>
        </p:nvSpPr>
        <p:spPr>
          <a:xfrm>
            <a:off x="4306626" y="1662684"/>
            <a:ext cx="697583" cy="754144"/>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 name="Rectangle 3"/>
          <p:cNvSpPr/>
          <p:nvPr/>
        </p:nvSpPr>
        <p:spPr>
          <a:xfrm>
            <a:off x="1598530" y="3831748"/>
            <a:ext cx="5754435" cy="1077218"/>
          </a:xfrm>
          <a:prstGeom prst="rect">
            <a:avLst/>
          </a:prstGeom>
        </p:spPr>
        <p:txBody>
          <a:bodyPr wrap="square">
            <a:spAutoFit/>
          </a:bodyPr>
          <a:lstStyle/>
          <a:p>
            <a:pPr algn="ctr">
              <a:defRPr/>
            </a:pPr>
            <a:r>
              <a:rPr lang="zh-CN" altLang="en-US" sz="3200" b="1" dirty="0">
                <a:solidFill>
                  <a:srgbClr val="0000CC"/>
                </a:solidFill>
              </a:rPr>
              <a:t>趋势</a:t>
            </a:r>
            <a:r>
              <a:rPr lang="en-US" altLang="zh-CN" sz="3200" b="1" dirty="0">
                <a:solidFill>
                  <a:srgbClr val="0000CC"/>
                </a:solidFill>
              </a:rPr>
              <a:t>2</a:t>
            </a:r>
            <a:r>
              <a:rPr lang="zh-CN" altLang="en-US" sz="3200" dirty="0">
                <a:solidFill>
                  <a:srgbClr val="0000CC"/>
                </a:solidFill>
              </a:rPr>
              <a:t>：人们的决策比以往任何时候都更基于数据驱动</a:t>
            </a:r>
            <a:endParaRPr lang="en-US" sz="2800" dirty="0">
              <a:solidFill>
                <a:srgbClr val="0000CC"/>
              </a:solidFill>
              <a:latin typeface="+mn-lt"/>
              <a:ea typeface="+mn-ea"/>
              <a:cs typeface="+mn-cs"/>
            </a:endParaRPr>
          </a:p>
        </p:txBody>
      </p:sp>
    </p:spTree>
    <p:extLst>
      <p:ext uri="{BB962C8B-B14F-4D97-AF65-F5344CB8AC3E}">
        <p14:creationId xmlns:p14="http://schemas.microsoft.com/office/powerpoint/2010/main" val="39507679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a:t>概论</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2193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a:t>概论</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sz="1800" dirty="0"/>
              <a:t>人们处理数据的能力与日俱增</a:t>
            </a:r>
            <a:endParaRPr lang="en-US" altLang="zh-CN" sz="1800" dirty="0"/>
          </a:p>
          <a:p>
            <a:endParaRPr lang="en-US" altLang="zh-CN" sz="1800" dirty="0"/>
          </a:p>
        </p:txBody>
      </p:sp>
      <p:pic>
        <p:nvPicPr>
          <p:cNvPr id="6"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7528" y="1309936"/>
            <a:ext cx="4564758" cy="3381940"/>
          </a:xfrm>
          <a:prstGeom prst="rect">
            <a:avLst/>
          </a:prstGeom>
        </p:spPr>
      </p:pic>
      <p:sp>
        <p:nvSpPr>
          <p:cNvPr id="7" name="Rectangle 4"/>
          <p:cNvSpPr/>
          <p:nvPr/>
        </p:nvSpPr>
        <p:spPr>
          <a:xfrm>
            <a:off x="6277429" y="2160173"/>
            <a:ext cx="2206695" cy="646331"/>
          </a:xfrm>
          <a:prstGeom prst="rect">
            <a:avLst/>
          </a:prstGeom>
        </p:spPr>
        <p:txBody>
          <a:bodyPr wrap="square">
            <a:spAutoFit/>
          </a:bodyPr>
          <a:lstStyle/>
          <a:p>
            <a:r>
              <a:rPr lang="zh-CN" altLang="en-US" dirty="0">
                <a:latin typeface="Microsoft YaHei" charset="-122"/>
                <a:ea typeface="Microsoft YaHei" charset="-122"/>
                <a:cs typeface="Microsoft YaHei" charset="-122"/>
              </a:rPr>
              <a:t>从计算机的视野看数据科学</a:t>
            </a:r>
            <a:r>
              <a:rPr lang="en-US" altLang="zh-CN" dirty="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大数据 </a:t>
            </a:r>
          </a:p>
        </p:txBody>
      </p:sp>
    </p:spTree>
    <p:extLst>
      <p:ext uri="{BB962C8B-B14F-4D97-AF65-F5344CB8AC3E}">
        <p14:creationId xmlns:p14="http://schemas.microsoft.com/office/powerpoint/2010/main" val="20738496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a:t>概论</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编程语言 </a:t>
            </a:r>
            <a:endParaRPr kumimoji="1" lang="en-US" altLang="zh-CN" dirty="0"/>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5695" y="1162051"/>
            <a:ext cx="4383335" cy="2529840"/>
          </a:xfrm>
          <a:prstGeom prst="rect">
            <a:avLst/>
          </a:prstGeom>
        </p:spPr>
      </p:pic>
      <p:pic>
        <p:nvPicPr>
          <p:cNvPr id="5" name="图片 4">
            <a:extLst>
              <a:ext uri="{FF2B5EF4-FFF2-40B4-BE49-F238E27FC236}">
                <a16:creationId xmlns:a16="http://schemas.microsoft.com/office/drawing/2014/main" id="{6602E45E-1955-43C4-990D-53EF312772C9}"/>
              </a:ext>
            </a:extLst>
          </p:cNvPr>
          <p:cNvPicPr>
            <a:picLocks noChangeAspect="1"/>
          </p:cNvPicPr>
          <p:nvPr/>
        </p:nvPicPr>
        <p:blipFill>
          <a:blip r:embed="rId3"/>
          <a:stretch>
            <a:fillRect/>
          </a:stretch>
        </p:blipFill>
        <p:spPr>
          <a:xfrm>
            <a:off x="5107210" y="2365927"/>
            <a:ext cx="3648085" cy="2330763"/>
          </a:xfrm>
          <a:prstGeom prst="rect">
            <a:avLst/>
          </a:prstGeom>
        </p:spPr>
      </p:pic>
      <p:sp>
        <p:nvSpPr>
          <p:cNvPr id="6" name="文本框 5">
            <a:extLst>
              <a:ext uri="{FF2B5EF4-FFF2-40B4-BE49-F238E27FC236}">
                <a16:creationId xmlns:a16="http://schemas.microsoft.com/office/drawing/2014/main" id="{8926CDE6-8AC4-4FD1-B710-1796314A39D9}"/>
              </a:ext>
            </a:extLst>
          </p:cNvPr>
          <p:cNvSpPr txBox="1"/>
          <p:nvPr/>
        </p:nvSpPr>
        <p:spPr>
          <a:xfrm>
            <a:off x="5135873" y="1711675"/>
            <a:ext cx="3767137" cy="369332"/>
          </a:xfrm>
          <a:prstGeom prst="rect">
            <a:avLst/>
          </a:prstGeom>
          <a:solidFill>
            <a:schemeClr val="accent3">
              <a:lumMod val="20000"/>
              <a:lumOff val="80000"/>
            </a:schemeClr>
          </a:solidFill>
          <a:ln>
            <a:solidFill>
              <a:srgbClr val="C00000"/>
            </a:solidFill>
          </a:ln>
        </p:spPr>
        <p:txBody>
          <a:bodyPr wrap="square">
            <a:spAutoFit/>
          </a:bodyPr>
          <a:lstStyle/>
          <a:p>
            <a:r>
              <a:rPr lang="zh-CN" altLang="en-US" dirty="0"/>
              <a:t>https://www.tiobe.com/tiobe-index/</a:t>
            </a:r>
          </a:p>
        </p:txBody>
      </p:sp>
    </p:spTree>
    <p:extLst>
      <p:ext uri="{BB962C8B-B14F-4D97-AF65-F5344CB8AC3E}">
        <p14:creationId xmlns:p14="http://schemas.microsoft.com/office/powerpoint/2010/main" val="229601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a:t>概论</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en-US" altLang="zh-CN" dirty="0"/>
              <a:t>About Teacher</a:t>
            </a:r>
          </a:p>
          <a:p>
            <a:r>
              <a:rPr lang="zh-CN" altLang="en-US" sz="2400" dirty="0"/>
              <a:t>任课教师：覃雄派</a:t>
            </a:r>
            <a:endParaRPr lang="en-US" altLang="zh-CN" sz="2400" dirty="0"/>
          </a:p>
          <a:p>
            <a:pPr lvl="1"/>
            <a:r>
              <a:rPr lang="zh-CN" altLang="en-US" dirty="0"/>
              <a:t>信息学院副教授</a:t>
            </a:r>
            <a:endParaRPr lang="en-US" altLang="zh-CN" dirty="0"/>
          </a:p>
          <a:p>
            <a:pPr lvl="1"/>
            <a:r>
              <a:rPr lang="en-US" altLang="zh-CN" dirty="0">
                <a:hlinkClick r:id="rId2"/>
              </a:rPr>
              <a:t>qxp1990@ruc.edu.cn</a:t>
            </a:r>
            <a:endParaRPr lang="en-US" altLang="zh-CN" dirty="0"/>
          </a:p>
          <a:p>
            <a:pPr lvl="1"/>
            <a:r>
              <a:rPr lang="zh-CN" altLang="en-US" dirty="0"/>
              <a:t>研究方向：高性能数据库，大数据分析，信息检索</a:t>
            </a:r>
            <a:endParaRPr lang="en-US" altLang="zh-CN" dirty="0"/>
          </a:p>
          <a:p>
            <a:pPr lvl="1"/>
            <a:endParaRPr lang="en-US" altLang="zh-CN" dirty="0"/>
          </a:p>
          <a:p>
            <a:pPr lvl="1"/>
            <a:r>
              <a:rPr lang="zh-CN" altLang="en-US" dirty="0"/>
              <a:t>请同学们及时进入老师建立的班群</a:t>
            </a:r>
            <a:endParaRPr kumimoji="1" lang="en-US" altLang="zh-CN" dirty="0"/>
          </a:p>
        </p:txBody>
      </p:sp>
      <p:pic>
        <p:nvPicPr>
          <p:cNvPr id="6" name="图片 5">
            <a:extLst>
              <a:ext uri="{FF2B5EF4-FFF2-40B4-BE49-F238E27FC236}">
                <a16:creationId xmlns:a16="http://schemas.microsoft.com/office/drawing/2014/main" id="{0080933C-A7AD-4648-8A7B-CBB11D6251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59207" y="1086064"/>
            <a:ext cx="2127593" cy="2127593"/>
          </a:xfrm>
          <a:prstGeom prst="rect">
            <a:avLst/>
          </a:prstGeom>
        </p:spPr>
      </p:pic>
    </p:spTree>
    <p:extLst>
      <p:ext uri="{BB962C8B-B14F-4D97-AF65-F5344CB8AC3E}">
        <p14:creationId xmlns:p14="http://schemas.microsoft.com/office/powerpoint/2010/main" val="468717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a:t>概论</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数据采集与治理</a:t>
            </a:r>
            <a:endParaRPr kumimoji="1" lang="en-US" altLang="zh-CN" dirty="0"/>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8757" y="1439071"/>
            <a:ext cx="5242182" cy="3137794"/>
          </a:xfrm>
          <a:prstGeom prst="rect">
            <a:avLst/>
          </a:prstGeom>
        </p:spPr>
      </p:pic>
    </p:spTree>
    <p:extLst>
      <p:ext uri="{BB962C8B-B14F-4D97-AF65-F5344CB8AC3E}">
        <p14:creationId xmlns:p14="http://schemas.microsoft.com/office/powerpoint/2010/main" val="3857088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a:t>概论</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数据存储与计算平台</a:t>
            </a:r>
            <a:endParaRPr kumimoji="1" lang="en-US" altLang="zh-CN" dirty="0"/>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2362" y="1311127"/>
            <a:ext cx="5459275" cy="3379213"/>
          </a:xfrm>
          <a:prstGeom prst="rect">
            <a:avLst/>
          </a:prstGeom>
        </p:spPr>
      </p:pic>
    </p:spTree>
    <p:extLst>
      <p:ext uri="{BB962C8B-B14F-4D97-AF65-F5344CB8AC3E}">
        <p14:creationId xmlns:p14="http://schemas.microsoft.com/office/powerpoint/2010/main" val="23217127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a:t>概论</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分析平台与工具</a:t>
            </a:r>
            <a:endParaRPr kumimoji="1" lang="en-US" altLang="zh-CN" dirty="0"/>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6815" y="1233053"/>
            <a:ext cx="4076564" cy="3474605"/>
          </a:xfrm>
          <a:prstGeom prst="rect">
            <a:avLst/>
          </a:prstGeom>
        </p:spPr>
      </p:pic>
    </p:spTree>
    <p:extLst>
      <p:ext uri="{BB962C8B-B14F-4D97-AF65-F5344CB8AC3E}">
        <p14:creationId xmlns:p14="http://schemas.microsoft.com/office/powerpoint/2010/main" val="3987615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a:t>概论</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数据可视化</a:t>
            </a:r>
            <a:endParaRPr kumimoji="1" lang="en-US" altLang="zh-CN" dirty="0"/>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1164" y="1271449"/>
            <a:ext cx="4249638" cy="2050177"/>
          </a:xfrm>
          <a:prstGeom prst="rect">
            <a:avLst/>
          </a:prstGeom>
        </p:spPr>
      </p:pic>
      <p:pic>
        <p:nvPicPr>
          <p:cNvPr id="5" name="图片 4">
            <a:extLst>
              <a:ext uri="{FF2B5EF4-FFF2-40B4-BE49-F238E27FC236}">
                <a16:creationId xmlns:a16="http://schemas.microsoft.com/office/drawing/2014/main" id="{771A3FB7-9A5D-4024-9FF6-FBD2D552A978}"/>
              </a:ext>
            </a:extLst>
          </p:cNvPr>
          <p:cNvPicPr>
            <a:picLocks noChangeAspect="1"/>
          </p:cNvPicPr>
          <p:nvPr/>
        </p:nvPicPr>
        <p:blipFill>
          <a:blip r:embed="rId3"/>
          <a:stretch>
            <a:fillRect/>
          </a:stretch>
        </p:blipFill>
        <p:spPr>
          <a:xfrm>
            <a:off x="5079769" y="1518495"/>
            <a:ext cx="3800995" cy="1556084"/>
          </a:xfrm>
          <a:prstGeom prst="rect">
            <a:avLst/>
          </a:prstGeom>
        </p:spPr>
      </p:pic>
      <p:sp>
        <p:nvSpPr>
          <p:cNvPr id="6" name="Rectangle 3"/>
          <p:cNvSpPr/>
          <p:nvPr/>
        </p:nvSpPr>
        <p:spPr>
          <a:xfrm>
            <a:off x="1694782" y="3651599"/>
            <a:ext cx="5754435" cy="1077218"/>
          </a:xfrm>
          <a:prstGeom prst="rect">
            <a:avLst/>
          </a:prstGeom>
        </p:spPr>
        <p:txBody>
          <a:bodyPr wrap="square">
            <a:spAutoFit/>
          </a:bodyPr>
          <a:lstStyle/>
          <a:p>
            <a:pPr algn="ctr">
              <a:defRPr/>
            </a:pPr>
            <a:r>
              <a:rPr lang="zh-CN" altLang="en-US" sz="3200" b="1" dirty="0">
                <a:solidFill>
                  <a:srgbClr val="0000CC"/>
                </a:solidFill>
              </a:rPr>
              <a:t>趋势</a:t>
            </a:r>
            <a:r>
              <a:rPr lang="en-US" altLang="zh-CN" sz="3200" b="1" dirty="0">
                <a:solidFill>
                  <a:srgbClr val="0000CC"/>
                </a:solidFill>
              </a:rPr>
              <a:t>3</a:t>
            </a:r>
            <a:r>
              <a:rPr lang="zh-CN" altLang="en-US" sz="3200" dirty="0">
                <a:solidFill>
                  <a:srgbClr val="0000CC"/>
                </a:solidFill>
              </a:rPr>
              <a:t>：人们处理数据的能力比以往任何时候都强大</a:t>
            </a:r>
            <a:endParaRPr lang="en-US" sz="2800" dirty="0">
              <a:solidFill>
                <a:srgbClr val="0000CC"/>
              </a:solidFill>
              <a:latin typeface="+mn-lt"/>
              <a:ea typeface="+mn-ea"/>
              <a:cs typeface="+mn-cs"/>
            </a:endParaRPr>
          </a:p>
        </p:txBody>
      </p:sp>
    </p:spTree>
    <p:extLst>
      <p:ext uri="{BB962C8B-B14F-4D97-AF65-F5344CB8AC3E}">
        <p14:creationId xmlns:p14="http://schemas.microsoft.com/office/powerpoint/2010/main" val="33645963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a:t>概论</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计算机科学提供了大量方法</a:t>
                </a:r>
                <a:endParaRPr lang="en-US" altLang="zh-CN" dirty="0"/>
              </a:p>
              <a:p>
                <a:r>
                  <a:rPr lang="zh-CN" altLang="en-US" dirty="0"/>
                  <a:t>使数据处理更高效</a:t>
                </a:r>
                <a:r>
                  <a:rPr lang="en-US" altLang="zh-CN" dirty="0"/>
                  <a:t>(</a:t>
                </a:r>
                <a:r>
                  <a:rPr lang="en-US" altLang="zh-CN" dirty="0">
                    <a:solidFill>
                      <a:srgbClr val="C00000"/>
                    </a:solidFill>
                  </a:rPr>
                  <a:t>Efficient</a:t>
                </a:r>
                <a:r>
                  <a:rPr lang="en-US" altLang="zh-CN" dirty="0"/>
                  <a:t>)</a:t>
                </a:r>
                <a:r>
                  <a:rPr lang="zh-CN" altLang="en-US" dirty="0"/>
                  <a:t>与更可扩展</a:t>
                </a:r>
                <a:r>
                  <a:rPr lang="en-US" altLang="zh-CN" dirty="0"/>
                  <a:t>(</a:t>
                </a:r>
                <a:r>
                  <a:rPr lang="en-US" altLang="zh-CN" dirty="0">
                    <a:solidFill>
                      <a:srgbClr val="C00000"/>
                    </a:solidFill>
                  </a:rPr>
                  <a:t>Scalable</a:t>
                </a:r>
                <a:r>
                  <a:rPr lang="en-US" altLang="zh-CN" dirty="0"/>
                  <a:t>)</a:t>
                </a:r>
              </a:p>
              <a:p>
                <a:pPr lvl="1"/>
                <a:r>
                  <a:rPr lang="zh-CN" altLang="en-US" dirty="0"/>
                  <a:t>更优的算法：</a:t>
                </a:r>
                <a:r>
                  <a:rPr lang="en-US" altLang="zh-CN" dirty="0"/>
                  <a:t>O(N</a:t>
                </a:r>
                <a:r>
                  <a:rPr lang="en-US" altLang="zh-CN" baseline="30000" dirty="0"/>
                  <a:t>2</a:t>
                </a:r>
                <a:r>
                  <a:rPr lang="en-US" altLang="zh-CN" dirty="0"/>
                  <a:t>)</a:t>
                </a:r>
                <a:r>
                  <a:rPr lang="en-US" altLang="zh-CN" dirty="0">
                    <a:sym typeface="Wingdings"/>
                  </a:rPr>
                  <a:t>O(N</a:t>
                </a:r>
                <a:r>
                  <a:rPr lang="zh-CN" altLang="en-US" dirty="0">
                    <a:sym typeface="Wingdings"/>
                  </a:rPr>
                  <a:t> </a:t>
                </a:r>
                <a:r>
                  <a:rPr lang="en-US" altLang="zh-CN" dirty="0" err="1">
                    <a:sym typeface="Wingdings"/>
                  </a:rPr>
                  <a:t>logN</a:t>
                </a:r>
                <a:r>
                  <a:rPr lang="en-US" altLang="zh-CN" dirty="0">
                    <a:sym typeface="Wingdings"/>
                  </a:rPr>
                  <a:t>)</a:t>
                </a:r>
              </a:p>
              <a:p>
                <a:pPr lvl="1"/>
                <a:r>
                  <a:rPr lang="zh-CN" altLang="en-US" dirty="0">
                    <a:sym typeface="Wingdings"/>
                  </a:rPr>
                  <a:t>并行与分布式处理</a:t>
                </a:r>
                <a:endParaRPr lang="en-US" altLang="zh-CN" dirty="0">
                  <a:sym typeface="Wingdings"/>
                </a:endParaRPr>
              </a:p>
              <a:p>
                <a:pPr lvl="1"/>
                <a:r>
                  <a:rPr lang="zh-CN" altLang="en-US" dirty="0">
                    <a:sym typeface="Wingdings"/>
                  </a:rPr>
                  <a:t>异构硬件：</a:t>
                </a:r>
                <a:r>
                  <a:rPr lang="en-US" altLang="zh-CN" dirty="0">
                    <a:sym typeface="Wingdings"/>
                  </a:rPr>
                  <a:t>GPU</a:t>
                </a:r>
                <a:r>
                  <a:rPr lang="zh-CN" altLang="en-US" dirty="0">
                    <a:sym typeface="Wingdings"/>
                  </a:rPr>
                  <a:t> </a:t>
                </a:r>
                <a:r>
                  <a:rPr lang="en-US" altLang="zh-CN" dirty="0">
                    <a:sym typeface="Wingdings"/>
                  </a:rPr>
                  <a:t>+</a:t>
                </a:r>
                <a:r>
                  <a:rPr lang="zh-CN" altLang="en-US" dirty="0">
                    <a:sym typeface="Wingdings"/>
                  </a:rPr>
                  <a:t> </a:t>
                </a:r>
                <a:r>
                  <a:rPr lang="en-US" altLang="zh-CN" dirty="0">
                    <a:sym typeface="Wingdings"/>
                  </a:rPr>
                  <a:t>CPU</a:t>
                </a:r>
                <a:endParaRPr lang="en-US" altLang="zh-CN" dirty="0"/>
              </a:p>
              <a:p>
                <a:endParaRPr lang="en-US" altLang="zh-CN" dirty="0"/>
              </a:p>
              <a:p>
                <a:endParaRPr lang="en-US" altLang="zh-CN" dirty="0"/>
              </a:p>
              <a:p>
                <a:r>
                  <a:rPr lang="zh-CN" altLang="en-US" dirty="0"/>
                  <a:t>思考</a:t>
                </a:r>
                <a:endParaRPr lang="en-US" altLang="zh-CN" dirty="0"/>
              </a:p>
              <a:p>
                <a:pPr lvl="1"/>
                <a:r>
                  <a:rPr lang="zh-CN" altLang="en-US" dirty="0"/>
                  <a:t>为什么</a:t>
                </a:r>
                <a:r>
                  <a:rPr lang="zh-CN" altLang="en-US" dirty="0">
                    <a:solidFill>
                      <a:srgbClr val="C00000"/>
                    </a:solidFill>
                  </a:rPr>
                  <a:t>数据科学</a:t>
                </a:r>
                <a14:m>
                  <m:oMath xmlns:m="http://schemas.openxmlformats.org/officeDocument/2006/math">
                    <m:r>
                      <a:rPr lang="en-US" altLang="zh-CN" i="1">
                        <a:solidFill>
                          <a:srgbClr val="C00000"/>
                        </a:solidFill>
                        <a:latin typeface="Cambria Math" charset="0"/>
                      </a:rPr>
                      <m:t>≠</m:t>
                    </m:r>
                  </m:oMath>
                </a14:m>
                <a:r>
                  <a:rPr lang="zh-CN" altLang="en-US" dirty="0">
                    <a:solidFill>
                      <a:srgbClr val="C00000"/>
                    </a:solidFill>
                  </a:rPr>
                  <a:t>统计学</a:t>
                </a:r>
                <a:r>
                  <a:rPr lang="zh-CN" altLang="en-US" dirty="0"/>
                  <a:t>？</a:t>
                </a:r>
                <a:endParaRPr lang="en-US" altLang="zh-CN" dirty="0"/>
              </a:p>
              <a:p>
                <a:pPr lvl="1"/>
                <a:endParaRPr kumimoji="1" lang="en-US" altLang="zh-CN" dirty="0"/>
              </a:p>
            </p:txBody>
          </p:sp>
        </mc:Choice>
        <mc:Fallback xmlns="">
          <p:sp>
            <p:nvSpPr>
              <p:cNvPr id="3" name="内容占位符 2">
                <a:extLst>
                  <a:ext uri="{FF2B5EF4-FFF2-40B4-BE49-F238E27FC236}">
                    <a16:creationId xmlns:a16="http://schemas.microsoft.com/office/drawing/2014/main" id="{0944FD81-1A31-D74C-BD6F-7F528045F51B}"/>
                  </a:ext>
                </a:extLst>
              </p:cNvPr>
              <p:cNvSpPr>
                <a:spLocks noGrp="1" noRot="1" noChangeAspect="1" noMove="1" noResize="1" noEditPoints="1" noAdjustHandles="1" noChangeArrowheads="1" noChangeShapeType="1" noTextEdit="1"/>
              </p:cNvSpPr>
              <p:nvPr>
                <p:ph idx="1"/>
              </p:nvPr>
            </p:nvSpPr>
            <p:spPr>
              <a:blipFill>
                <a:blip r:embed="rId2"/>
                <a:stretch>
                  <a:fillRect l="-667" t="-774"/>
                </a:stretch>
              </a:blipFill>
            </p:spPr>
            <p:txBody>
              <a:bodyPr/>
              <a:lstStyle/>
              <a:p>
                <a:r>
                  <a:rPr lang="zh-CN" altLang="en-US">
                    <a:noFill/>
                  </a:rPr>
                  <a:t> </a:t>
                </a:r>
              </a:p>
            </p:txBody>
          </p:sp>
        </mc:Fallback>
      </mc:AlternateContent>
      <p:pic>
        <p:nvPicPr>
          <p:cNvPr id="4"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4432" y="1991237"/>
            <a:ext cx="2920473" cy="1184373"/>
          </a:xfrm>
          <a:prstGeom prst="rect">
            <a:avLst/>
          </a:prstGeom>
        </p:spPr>
      </p:pic>
      <p:sp>
        <p:nvSpPr>
          <p:cNvPr id="5" name="Rectangle 6"/>
          <p:cNvSpPr/>
          <p:nvPr/>
        </p:nvSpPr>
        <p:spPr>
          <a:xfrm>
            <a:off x="5288119" y="3271444"/>
            <a:ext cx="2308318" cy="923330"/>
          </a:xfrm>
          <a:prstGeom prst="rect">
            <a:avLst/>
          </a:prstGeom>
        </p:spPr>
        <p:txBody>
          <a:bodyPr wrap="square">
            <a:spAutoFit/>
          </a:bodyPr>
          <a:lstStyle/>
          <a:p>
            <a:r>
              <a:rPr lang="zh-CN" altLang="en-US" b="1" dirty="0">
                <a:solidFill>
                  <a:srgbClr val="C00000"/>
                </a:solidFill>
                <a:latin typeface="Helvetica Neue" charset="0"/>
              </a:rPr>
              <a:t>按照定义计算上述皮尔森相关系数的时间复杂度是多少？</a:t>
            </a:r>
            <a:endParaRPr lang="en-US" altLang="zh-CN" b="1" dirty="0">
              <a:solidFill>
                <a:srgbClr val="C00000"/>
              </a:solidFill>
              <a:latin typeface="Helvetica Neue" charset="0"/>
            </a:endParaRPr>
          </a:p>
        </p:txBody>
      </p:sp>
      <p:sp>
        <p:nvSpPr>
          <p:cNvPr id="6" name="Rectangle 7"/>
          <p:cNvSpPr/>
          <p:nvPr/>
        </p:nvSpPr>
        <p:spPr>
          <a:xfrm>
            <a:off x="4731307" y="3419392"/>
            <a:ext cx="643125" cy="523220"/>
          </a:xfrm>
          <a:prstGeom prst="rect">
            <a:avLst/>
          </a:prstGeom>
        </p:spPr>
        <p:txBody>
          <a:bodyPr wrap="none">
            <a:spAutoFit/>
          </a:bodyPr>
          <a:lstStyle/>
          <a:p>
            <a:r>
              <a:rPr lang="en-US" sz="2800" dirty="0">
                <a:solidFill>
                  <a:srgbClr val="000000"/>
                </a:solidFill>
                <a:latin typeface="Helvetica Neue" charset="0"/>
              </a:rPr>
              <a:t>🔔</a:t>
            </a:r>
            <a:r>
              <a:rPr lang="zh-CN" altLang="en-US" sz="2800" dirty="0">
                <a:solidFill>
                  <a:srgbClr val="000000"/>
                </a:solidFill>
                <a:latin typeface="Helvetica Neue" charset="0"/>
              </a:rPr>
              <a:t> </a:t>
            </a:r>
            <a:endParaRPr lang="en-US" sz="2800" dirty="0"/>
          </a:p>
        </p:txBody>
      </p:sp>
      <p:sp>
        <p:nvSpPr>
          <p:cNvPr id="7" name="Rectangle 8"/>
          <p:cNvSpPr/>
          <p:nvPr/>
        </p:nvSpPr>
        <p:spPr>
          <a:xfrm>
            <a:off x="7596437" y="3289910"/>
            <a:ext cx="1051891" cy="880369"/>
          </a:xfrm>
          <a:prstGeom prst="rect">
            <a:avLst/>
          </a:prstGeom>
        </p:spPr>
        <p:txBody>
          <a:bodyPr wrap="none">
            <a:spAutoFit/>
          </a:bodyPr>
          <a:lstStyle/>
          <a:p>
            <a:pPr marL="342900" indent="-342900">
              <a:lnSpc>
                <a:spcPct val="150000"/>
              </a:lnSpc>
              <a:buAutoNum type="alphaUcPeriod"/>
            </a:pPr>
            <a:r>
              <a:rPr lang="en-US" altLang="zh-CN" dirty="0"/>
              <a:t>O(N)</a:t>
            </a:r>
          </a:p>
          <a:p>
            <a:pPr marL="342900" indent="-342900">
              <a:lnSpc>
                <a:spcPct val="150000"/>
              </a:lnSpc>
              <a:buAutoNum type="alphaUcPeriod"/>
            </a:pPr>
            <a:r>
              <a:rPr lang="en-US" altLang="zh-CN" dirty="0"/>
              <a:t>O(N</a:t>
            </a:r>
            <a:r>
              <a:rPr lang="en-US" altLang="zh-CN" baseline="30000" dirty="0"/>
              <a:t>2</a:t>
            </a:r>
            <a:r>
              <a:rPr lang="en-US" altLang="zh-CN" dirty="0"/>
              <a:t>)</a:t>
            </a:r>
            <a:endParaRPr lang="en-US" dirty="0"/>
          </a:p>
        </p:txBody>
      </p:sp>
    </p:spTree>
    <p:extLst>
      <p:ext uri="{BB962C8B-B14F-4D97-AF65-F5344CB8AC3E}">
        <p14:creationId xmlns:p14="http://schemas.microsoft.com/office/powerpoint/2010/main" val="25673262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a:t>概论</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lnSpcReduction="10000"/>
          </a:bodyPr>
          <a:lstStyle/>
          <a:p>
            <a:r>
              <a:rPr kumimoji="1" lang="zh-CN" altLang="en-US" dirty="0"/>
              <a:t>回顾：</a:t>
            </a:r>
            <a:r>
              <a:rPr lang="zh-CN" altLang="en-US" dirty="0"/>
              <a:t>数据科学缘何兴起</a:t>
            </a:r>
            <a:endParaRPr lang="en-US" altLang="zh-CN" dirty="0"/>
          </a:p>
          <a:p>
            <a:pPr lvl="1"/>
            <a:r>
              <a:rPr lang="zh-CN" altLang="en-US" dirty="0"/>
              <a:t>近年来的三个重要趋势</a:t>
            </a:r>
            <a:endParaRPr lang="en-US" altLang="zh-CN" dirty="0"/>
          </a:p>
          <a:p>
            <a:pPr lvl="2"/>
            <a:r>
              <a:rPr lang="zh-CN" altLang="en-US" dirty="0"/>
              <a:t>数据比以往任何时候都更容易产生与获取</a:t>
            </a:r>
            <a:endParaRPr lang="en-US" altLang="zh-CN" dirty="0"/>
          </a:p>
          <a:p>
            <a:pPr lvl="2"/>
            <a:r>
              <a:rPr lang="zh-CN" altLang="en-US" dirty="0"/>
              <a:t>人们的决策比以往任何时候都更基于数据驱动</a:t>
            </a:r>
            <a:endParaRPr lang="en-US" altLang="zh-CN" dirty="0"/>
          </a:p>
          <a:p>
            <a:pPr lvl="2"/>
            <a:r>
              <a:rPr lang="zh-CN" altLang="en-US" dirty="0"/>
              <a:t>人们处理数据的能力比以往任何时候都强大</a:t>
            </a:r>
            <a:endParaRPr lang="en-US" altLang="zh-CN" dirty="0"/>
          </a:p>
          <a:p>
            <a:pPr lvl="1"/>
            <a:endParaRPr lang="en-US" altLang="zh-CN" dirty="0"/>
          </a:p>
          <a:p>
            <a:pPr lvl="1"/>
            <a:r>
              <a:rPr lang="en-US" altLang="zh-CN" dirty="0"/>
              <a:t>Data</a:t>
            </a:r>
            <a:r>
              <a:rPr lang="zh-CN" altLang="en-US" dirty="0"/>
              <a:t> </a:t>
            </a:r>
            <a:r>
              <a:rPr lang="en-US" altLang="zh-CN" dirty="0"/>
              <a:t>is</a:t>
            </a:r>
            <a:r>
              <a:rPr lang="zh-CN" altLang="en-US" dirty="0"/>
              <a:t> </a:t>
            </a:r>
            <a:r>
              <a:rPr lang="en-US" altLang="zh-CN" dirty="0"/>
              <a:t>new</a:t>
            </a:r>
            <a:r>
              <a:rPr lang="zh-CN" altLang="en-US" dirty="0"/>
              <a:t> </a:t>
            </a:r>
            <a:r>
              <a:rPr lang="en-US" altLang="zh-CN" dirty="0"/>
              <a:t>Oil!</a:t>
            </a:r>
          </a:p>
          <a:p>
            <a:pPr lvl="2"/>
            <a:r>
              <a:rPr lang="zh-CN" altLang="en-US" dirty="0"/>
              <a:t>人们迫切地需要收集更多的数据、处理数据，从数据中洞察知识</a:t>
            </a:r>
            <a:endParaRPr lang="en-US" altLang="zh-CN" dirty="0"/>
          </a:p>
          <a:p>
            <a:pPr lvl="1"/>
            <a:endParaRPr lang="en-US" altLang="zh-CN" dirty="0"/>
          </a:p>
          <a:p>
            <a:pPr lvl="1"/>
            <a:r>
              <a:rPr lang="zh-CN" altLang="en-US" dirty="0"/>
              <a:t>因此，数据科学应运而生</a:t>
            </a:r>
            <a:endParaRPr lang="en-US" altLang="zh-CN" dirty="0"/>
          </a:p>
          <a:p>
            <a:pPr lvl="2"/>
            <a:r>
              <a:rPr lang="zh-CN" altLang="en-US" dirty="0"/>
              <a:t>数据科学的定义可能会随着时间而改变</a:t>
            </a:r>
            <a:endParaRPr lang="en-US" altLang="zh-CN" dirty="0"/>
          </a:p>
          <a:p>
            <a:pPr lvl="2"/>
            <a:r>
              <a:rPr lang="zh-CN" altLang="en-US" dirty="0"/>
              <a:t>但它解决</a:t>
            </a:r>
            <a:r>
              <a:rPr lang="zh-CN" altLang="en-US" dirty="0">
                <a:solidFill>
                  <a:srgbClr val="C00000"/>
                </a:solidFill>
              </a:rPr>
              <a:t>日益增长的数据规模与人们希望从数据中挖掘真知之间的矛盾</a:t>
            </a:r>
            <a:r>
              <a:rPr lang="zh-CN" altLang="en-US" dirty="0"/>
              <a:t>这一点，不会改变</a:t>
            </a:r>
            <a:endParaRPr lang="en-US" altLang="zh-CN" dirty="0"/>
          </a:p>
          <a:p>
            <a:pPr lvl="1"/>
            <a:endParaRPr kumimoji="1" lang="en-US" altLang="zh-CN" dirty="0"/>
          </a:p>
        </p:txBody>
      </p:sp>
    </p:spTree>
    <p:extLst>
      <p:ext uri="{BB962C8B-B14F-4D97-AF65-F5344CB8AC3E}">
        <p14:creationId xmlns:p14="http://schemas.microsoft.com/office/powerpoint/2010/main" val="34278478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a:t>概论</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08521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a:t>概论</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管理与处理</a:t>
            </a:r>
            <a:r>
              <a:rPr lang="zh-CN" altLang="en-US" dirty="0">
                <a:solidFill>
                  <a:srgbClr val="C00000"/>
                </a:solidFill>
              </a:rPr>
              <a:t>不同类型</a:t>
            </a:r>
            <a:r>
              <a:rPr lang="zh-CN" altLang="en-US" dirty="0"/>
              <a:t>的数据</a:t>
            </a:r>
            <a:endParaRPr lang="en-US" altLang="zh-CN" dirty="0"/>
          </a:p>
          <a:p>
            <a:r>
              <a:rPr kumimoji="1" lang="en-US" altLang="zh-CN" dirty="0"/>
              <a:t>Variety</a:t>
            </a:r>
            <a:r>
              <a:rPr kumimoji="1" lang="zh-CN" altLang="en-US" dirty="0"/>
              <a:t>：数据的种类繁多</a:t>
            </a:r>
            <a:endParaRPr kumimoji="1" lang="en-US" altLang="zh-CN" dirty="0"/>
          </a:p>
          <a:p>
            <a:pPr lvl="1"/>
            <a:r>
              <a:rPr kumimoji="1" lang="zh-CN" altLang="en-US" dirty="0"/>
              <a:t>数组、矩阵</a:t>
            </a:r>
            <a:endParaRPr kumimoji="1" lang="en-US" altLang="zh-CN" dirty="0"/>
          </a:p>
          <a:p>
            <a:pPr lvl="1"/>
            <a:r>
              <a:rPr kumimoji="1" lang="zh-CN" altLang="en-US" dirty="0"/>
              <a:t>键值对</a:t>
            </a:r>
            <a:endParaRPr kumimoji="1" lang="en-US" altLang="zh-CN" dirty="0"/>
          </a:p>
          <a:p>
            <a:pPr lvl="1"/>
            <a:r>
              <a:rPr kumimoji="1" lang="zh-CN" altLang="en-US" dirty="0"/>
              <a:t>实体</a:t>
            </a:r>
            <a:r>
              <a:rPr kumimoji="1" lang="en-US" altLang="zh-CN" dirty="0"/>
              <a:t>-</a:t>
            </a:r>
            <a:r>
              <a:rPr kumimoji="1" lang="zh-CN" altLang="en-US" dirty="0"/>
              <a:t>关系表</a:t>
            </a:r>
            <a:endParaRPr kumimoji="1" lang="en-US" altLang="zh-CN" dirty="0"/>
          </a:p>
          <a:p>
            <a:pPr lvl="1"/>
            <a:r>
              <a:rPr kumimoji="1" lang="zh-CN" altLang="en-US" dirty="0"/>
              <a:t>时序数据、流数据</a:t>
            </a:r>
            <a:endParaRPr kumimoji="1" lang="en-US" altLang="zh-CN" dirty="0"/>
          </a:p>
          <a:p>
            <a:pPr lvl="1"/>
            <a:r>
              <a:rPr kumimoji="1" lang="zh-CN" altLang="en-US" dirty="0"/>
              <a:t>图数据</a:t>
            </a:r>
            <a:endParaRPr kumimoji="1" lang="en-US" altLang="zh-CN" dirty="0"/>
          </a:p>
          <a:p>
            <a:pPr lvl="1"/>
            <a:r>
              <a:rPr kumimoji="1" lang="zh-CN" altLang="en-US" dirty="0"/>
              <a:t>文本数据</a:t>
            </a:r>
            <a:endParaRPr kumimoji="1" lang="en-US" altLang="zh-CN" dirty="0"/>
          </a:p>
          <a:p>
            <a:pPr lvl="1"/>
            <a:r>
              <a:rPr kumimoji="1" lang="zh-CN" altLang="en-US" dirty="0"/>
              <a:t>多媒体数据</a:t>
            </a:r>
            <a:endParaRPr kumimoji="1" lang="en-US" altLang="zh-CN" dirty="0"/>
          </a:p>
          <a:p>
            <a:pPr lvl="1"/>
            <a:r>
              <a:rPr kumimoji="1" lang="mr-IN" altLang="zh-CN" dirty="0"/>
              <a:t>…</a:t>
            </a:r>
            <a:endParaRPr kumimoji="1" lang="zh-CN" altLang="en-US" dirty="0"/>
          </a:p>
          <a:p>
            <a:endParaRPr kumimoji="1" lang="en-US" altLang="zh-CN" dirty="0"/>
          </a:p>
        </p:txBody>
      </p:sp>
      <p:pic>
        <p:nvPicPr>
          <p:cNvPr id="6" name="图片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34258" y="952713"/>
            <a:ext cx="2116473" cy="1065706"/>
          </a:xfrm>
          <a:prstGeom prst="rect">
            <a:avLst/>
          </a:prstGeom>
        </p:spPr>
      </p:pic>
      <p:pic>
        <p:nvPicPr>
          <p:cNvPr id="7" name="图片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38688" y="819150"/>
            <a:ext cx="1972133" cy="1199270"/>
          </a:xfrm>
          <a:prstGeom prst="rect">
            <a:avLst/>
          </a:prstGeom>
        </p:spPr>
      </p:pic>
      <p:pic>
        <p:nvPicPr>
          <p:cNvPr id="8" name="图片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64500" y="2116893"/>
            <a:ext cx="3415259" cy="1235998"/>
          </a:xfrm>
          <a:prstGeom prst="rect">
            <a:avLst/>
          </a:prstGeom>
        </p:spPr>
      </p:pic>
      <p:pic>
        <p:nvPicPr>
          <p:cNvPr id="9" name="图片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368707" y="2116893"/>
            <a:ext cx="1519733" cy="1235998"/>
          </a:xfrm>
          <a:prstGeom prst="rect">
            <a:avLst/>
          </a:prstGeom>
        </p:spPr>
      </p:pic>
      <p:pic>
        <p:nvPicPr>
          <p:cNvPr id="10" name="图片 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608245" y="3430817"/>
            <a:ext cx="2343759" cy="1325333"/>
          </a:xfrm>
          <a:prstGeom prst="rect">
            <a:avLst/>
          </a:prstGeom>
        </p:spPr>
      </p:pic>
      <p:pic>
        <p:nvPicPr>
          <p:cNvPr id="11" name="图片 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032663" y="3539564"/>
            <a:ext cx="1837787" cy="1162047"/>
          </a:xfrm>
          <a:prstGeom prst="rect">
            <a:avLst/>
          </a:prstGeom>
        </p:spPr>
      </p:pic>
      <p:pic>
        <p:nvPicPr>
          <p:cNvPr id="12" name="图片 4"/>
          <p:cNvPicPr>
            <a:picLocks noChangeAspect="1"/>
          </p:cNvPicPr>
          <p:nvPr/>
        </p:nvPicPr>
        <p:blipFill rotWithShape="1">
          <a:blip r:embed="rId8" cstate="email">
            <a:extLst>
              <a:ext uri="{28A0092B-C50C-407E-A947-70E740481C1C}">
                <a14:useLocalDpi xmlns:a14="http://schemas.microsoft.com/office/drawing/2010/main"/>
              </a:ext>
            </a:extLst>
          </a:blip>
          <a:srcRect b="20308"/>
          <a:stretch/>
        </p:blipFill>
        <p:spPr>
          <a:xfrm>
            <a:off x="7031768" y="3539564"/>
            <a:ext cx="1941870" cy="1152169"/>
          </a:xfrm>
          <a:prstGeom prst="rect">
            <a:avLst/>
          </a:prstGeom>
        </p:spPr>
      </p:pic>
    </p:spTree>
    <p:extLst>
      <p:ext uri="{BB962C8B-B14F-4D97-AF65-F5344CB8AC3E}">
        <p14:creationId xmlns:p14="http://schemas.microsoft.com/office/powerpoint/2010/main" val="27800295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a:t>概论</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管理与处理</a:t>
            </a:r>
            <a:r>
              <a:rPr lang="zh-CN" altLang="en-US" dirty="0">
                <a:solidFill>
                  <a:srgbClr val="C00000"/>
                </a:solidFill>
              </a:rPr>
              <a:t>不同类型</a:t>
            </a:r>
            <a:r>
              <a:rPr lang="zh-CN" altLang="en-US" dirty="0"/>
              <a:t>的数据</a:t>
            </a:r>
            <a:endParaRPr lang="en-US" altLang="zh-CN" dirty="0"/>
          </a:p>
          <a:p>
            <a:r>
              <a:rPr kumimoji="1" lang="en-US" altLang="zh-CN" dirty="0"/>
              <a:t>Variety</a:t>
            </a:r>
            <a:r>
              <a:rPr kumimoji="1" lang="zh-CN" altLang="en-US" dirty="0"/>
              <a:t>：数据的种类繁多，多数据源 </a:t>
            </a:r>
            <a:r>
              <a:rPr kumimoji="1" lang="zh-CN" altLang="en-US" dirty="0">
                <a:sym typeface="Wingdings"/>
              </a:rPr>
              <a:t> 思维方式的改变</a:t>
            </a:r>
            <a:endParaRPr kumimoji="1" lang="en-US" altLang="zh-CN" dirty="0"/>
          </a:p>
          <a:p>
            <a:endParaRPr kumimoji="1" lang="en-US" altLang="zh-CN" dirty="0"/>
          </a:p>
        </p:txBody>
      </p:sp>
      <p:sp>
        <p:nvSpPr>
          <p:cNvPr id="4" name="Rounded Rectangle 4"/>
          <p:cNvSpPr/>
          <p:nvPr/>
        </p:nvSpPr>
        <p:spPr>
          <a:xfrm>
            <a:off x="1507732" y="3622893"/>
            <a:ext cx="1448657" cy="1042122"/>
          </a:xfrm>
          <a:prstGeom prst="roundRect">
            <a:avLst/>
          </a:prstGeom>
          <a:solidFill>
            <a:schemeClr val="accent2">
              <a:lumMod val="20000"/>
              <a:lumOff val="80000"/>
            </a:schemeClr>
          </a:solidFill>
          <a:ln>
            <a:solidFill>
              <a:schemeClr val="accent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p:cNvSpPr txBox="1">
            <a:spLocks/>
          </p:cNvSpPr>
          <p:nvPr/>
        </p:nvSpPr>
        <p:spPr>
          <a:xfrm>
            <a:off x="457202" y="1554433"/>
            <a:ext cx="3673012" cy="155139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zh-CN" altLang="en-US" dirty="0"/>
              <a:t>封闭世界假设</a:t>
            </a:r>
            <a:endParaRPr kumimoji="1" lang="en-US" altLang="zh-CN" dirty="0"/>
          </a:p>
          <a:p>
            <a:pPr lvl="1"/>
            <a:r>
              <a:rPr kumimoji="1" lang="en-US" altLang="zh-CN" dirty="0">
                <a:latin typeface="Calibri" charset="0"/>
                <a:ea typeface="Calibri" charset="0"/>
                <a:cs typeface="Calibri" charset="0"/>
              </a:rPr>
              <a:t>Everything stated by the database is </a:t>
            </a:r>
            <a:r>
              <a:rPr kumimoji="1" lang="en-US" altLang="zh-CN" dirty="0">
                <a:solidFill>
                  <a:srgbClr val="00B050"/>
                </a:solidFill>
                <a:latin typeface="Calibri" charset="0"/>
                <a:ea typeface="Calibri" charset="0"/>
                <a:cs typeface="Calibri" charset="0"/>
              </a:rPr>
              <a:t>true</a:t>
            </a:r>
            <a:r>
              <a:rPr kumimoji="1" lang="en-US" altLang="zh-CN" dirty="0">
                <a:latin typeface="Calibri" charset="0"/>
                <a:ea typeface="Calibri" charset="0"/>
                <a:cs typeface="Calibri" charset="0"/>
              </a:rPr>
              <a:t>; </a:t>
            </a:r>
          </a:p>
          <a:p>
            <a:pPr lvl="1"/>
            <a:r>
              <a:rPr kumimoji="1" lang="en-US" altLang="zh-CN" dirty="0">
                <a:latin typeface="Calibri" charset="0"/>
                <a:ea typeface="Calibri" charset="0"/>
                <a:cs typeface="Calibri" charset="0"/>
              </a:rPr>
              <a:t>Everything else is </a:t>
            </a:r>
            <a:r>
              <a:rPr kumimoji="1" lang="en-US" altLang="zh-CN" dirty="0">
                <a:solidFill>
                  <a:srgbClr val="FF0000"/>
                </a:solidFill>
                <a:latin typeface="Calibri" charset="0"/>
                <a:ea typeface="Calibri" charset="0"/>
                <a:cs typeface="Calibri" charset="0"/>
              </a:rPr>
              <a:t>false</a:t>
            </a:r>
          </a:p>
        </p:txBody>
      </p:sp>
      <p:sp>
        <p:nvSpPr>
          <p:cNvPr id="6" name="Rectangle 6"/>
          <p:cNvSpPr/>
          <p:nvPr/>
        </p:nvSpPr>
        <p:spPr>
          <a:xfrm>
            <a:off x="1562646" y="4737106"/>
            <a:ext cx="1338828" cy="369332"/>
          </a:xfrm>
          <a:prstGeom prst="rect">
            <a:avLst/>
          </a:prstGeom>
          <a:solidFill>
            <a:schemeClr val="accent3">
              <a:lumMod val="20000"/>
              <a:lumOff val="80000"/>
            </a:schemeClr>
          </a:solidFill>
          <a:ln>
            <a:solidFill>
              <a:srgbClr val="C00000"/>
            </a:solidFill>
          </a:ln>
        </p:spPr>
        <p:txBody>
          <a:bodyPr wrap="none">
            <a:spAutoFit/>
          </a:bodyPr>
          <a:lstStyle/>
          <a:p>
            <a:r>
              <a:rPr kumimoji="1" lang="zh-CN" altLang="en-US" dirty="0">
                <a:latin typeface="Microsoft YaHei" charset="-122"/>
                <a:ea typeface="Microsoft YaHei" charset="-122"/>
                <a:cs typeface="Microsoft YaHei" charset="-122"/>
              </a:rPr>
              <a:t>数据库系统</a:t>
            </a:r>
            <a:endParaRPr lang="en-US" dirty="0">
              <a:latin typeface="Microsoft YaHei" charset="-122"/>
              <a:ea typeface="Microsoft YaHei" charset="-122"/>
              <a:cs typeface="Microsoft YaHei" charset="-122"/>
            </a:endParaRPr>
          </a:p>
        </p:txBody>
      </p:sp>
      <p:sp>
        <p:nvSpPr>
          <p:cNvPr id="7" name="Rectangle 7"/>
          <p:cNvSpPr/>
          <p:nvPr/>
        </p:nvSpPr>
        <p:spPr>
          <a:xfrm>
            <a:off x="1507732" y="2945606"/>
            <a:ext cx="1448657" cy="369332"/>
          </a:xfrm>
          <a:prstGeom prst="rect">
            <a:avLst/>
          </a:prstGeom>
        </p:spPr>
        <p:txBody>
          <a:bodyPr wrap="square">
            <a:spAutoFit/>
          </a:bodyPr>
          <a:lstStyle/>
          <a:p>
            <a:pPr algn="ctr"/>
            <a:r>
              <a:rPr kumimoji="1" lang="en-US" altLang="zh-CN" dirty="0">
                <a:latin typeface="Calibri" charset="0"/>
                <a:ea typeface="Calibri" charset="0"/>
                <a:cs typeface="Calibri" charset="0"/>
              </a:rPr>
              <a:t>SQL</a:t>
            </a:r>
            <a:r>
              <a:rPr kumimoji="1" lang="zh-CN" altLang="en-US" dirty="0">
                <a:latin typeface="Microsoft YaHei" charset="-122"/>
                <a:ea typeface="Microsoft YaHei" charset="-122"/>
                <a:cs typeface="Microsoft YaHei" charset="-122"/>
              </a:rPr>
              <a:t>查询</a:t>
            </a:r>
            <a:endParaRPr lang="en-US" dirty="0">
              <a:latin typeface="Microsoft YaHei" charset="-122"/>
              <a:ea typeface="Microsoft YaHei" charset="-122"/>
              <a:cs typeface="Microsoft YaHei" charset="-122"/>
            </a:endParaRPr>
          </a:p>
        </p:txBody>
      </p:sp>
      <p:cxnSp>
        <p:nvCxnSpPr>
          <p:cNvPr id="8" name="Straight Arrow Connector 9"/>
          <p:cNvCxnSpPr/>
          <p:nvPr/>
        </p:nvCxnSpPr>
        <p:spPr>
          <a:xfrm>
            <a:off x="2003463" y="3314938"/>
            <a:ext cx="0" cy="3079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10"/>
          <p:cNvCxnSpPr/>
          <p:nvPr/>
        </p:nvCxnSpPr>
        <p:spPr>
          <a:xfrm flipV="1">
            <a:off x="2479070" y="3314367"/>
            <a:ext cx="1712" cy="324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Content Placeholder 2"/>
          <p:cNvSpPr txBox="1">
            <a:spLocks/>
          </p:cNvSpPr>
          <p:nvPr/>
        </p:nvSpPr>
        <p:spPr>
          <a:xfrm>
            <a:off x="4572001" y="1554433"/>
            <a:ext cx="3549721" cy="155139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zh-CN" altLang="en-US" dirty="0"/>
              <a:t>开放世界假设</a:t>
            </a:r>
            <a:endParaRPr kumimoji="1" lang="en-US" altLang="zh-CN" dirty="0"/>
          </a:p>
          <a:p>
            <a:pPr lvl="1"/>
            <a:r>
              <a:rPr kumimoji="1" lang="en-US" altLang="zh-CN" dirty="0">
                <a:latin typeface="Calibri" charset="0"/>
                <a:ea typeface="Calibri" charset="0"/>
                <a:cs typeface="Calibri" charset="0"/>
              </a:rPr>
              <a:t>A statement </a:t>
            </a:r>
            <a:r>
              <a:rPr kumimoji="1" lang="en-US" altLang="zh-CN" dirty="0">
                <a:solidFill>
                  <a:srgbClr val="00B050"/>
                </a:solidFill>
                <a:latin typeface="Calibri" charset="0"/>
                <a:ea typeface="Calibri" charset="0"/>
                <a:cs typeface="Calibri" charset="0"/>
              </a:rPr>
              <a:t>may be true</a:t>
            </a:r>
            <a:r>
              <a:rPr kumimoji="1" lang="en-US" altLang="zh-CN" dirty="0">
                <a:latin typeface="Calibri" charset="0"/>
                <a:ea typeface="Calibri" charset="0"/>
                <a:cs typeface="Calibri" charset="0"/>
              </a:rPr>
              <a:t> irrespective of whether or not it is </a:t>
            </a:r>
            <a:r>
              <a:rPr kumimoji="1" lang="en-US" altLang="zh-CN" i="1" dirty="0">
                <a:latin typeface="Calibri" charset="0"/>
                <a:ea typeface="Calibri" charset="0"/>
                <a:cs typeface="Calibri" charset="0"/>
              </a:rPr>
              <a:t>known</a:t>
            </a:r>
            <a:r>
              <a:rPr kumimoji="1" lang="en-US" altLang="zh-CN" dirty="0">
                <a:latin typeface="Calibri" charset="0"/>
                <a:ea typeface="Calibri" charset="0"/>
                <a:cs typeface="Calibri" charset="0"/>
              </a:rPr>
              <a:t> to be true</a:t>
            </a:r>
            <a:endParaRPr kumimoji="1" lang="en-US" altLang="zh-CN" dirty="0">
              <a:solidFill>
                <a:srgbClr val="FF0000"/>
              </a:solidFill>
              <a:latin typeface="Calibri" charset="0"/>
              <a:ea typeface="Calibri" charset="0"/>
              <a:cs typeface="Calibri" charset="0"/>
            </a:endParaRPr>
          </a:p>
        </p:txBody>
      </p:sp>
      <p:pic>
        <p:nvPicPr>
          <p:cNvPr id="11"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09518" y="2831357"/>
            <a:ext cx="2386385" cy="1718198"/>
          </a:xfrm>
          <a:prstGeom prst="rect">
            <a:avLst/>
          </a:prstGeom>
        </p:spPr>
      </p:pic>
      <p:sp>
        <p:nvSpPr>
          <p:cNvPr id="12" name="Right Arrow 14"/>
          <p:cNvSpPr/>
          <p:nvPr/>
        </p:nvSpPr>
        <p:spPr>
          <a:xfrm>
            <a:off x="3893909" y="2107710"/>
            <a:ext cx="678093" cy="4448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5"/>
          <p:cNvSpPr/>
          <p:nvPr/>
        </p:nvSpPr>
        <p:spPr>
          <a:xfrm>
            <a:off x="3893907" y="3945256"/>
            <a:ext cx="678093" cy="4448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6"/>
          <p:cNvSpPr/>
          <p:nvPr/>
        </p:nvSpPr>
        <p:spPr>
          <a:xfrm>
            <a:off x="4017819" y="4687283"/>
            <a:ext cx="4572000" cy="400110"/>
          </a:xfrm>
          <a:prstGeom prst="rect">
            <a:avLst/>
          </a:prstGeom>
          <a:solidFill>
            <a:schemeClr val="accent3">
              <a:lumMod val="20000"/>
              <a:lumOff val="80000"/>
            </a:schemeClr>
          </a:solidFill>
          <a:ln>
            <a:solidFill>
              <a:srgbClr val="C00000"/>
            </a:solidFill>
          </a:ln>
        </p:spPr>
        <p:txBody>
          <a:bodyPr>
            <a:spAutoFit/>
          </a:bodyPr>
          <a:lstStyle/>
          <a:p>
            <a:pPr algn="ctr">
              <a:spcBef>
                <a:spcPct val="20000"/>
              </a:spcBef>
            </a:pPr>
            <a:r>
              <a:rPr kumimoji="1" lang="zh-CN" altLang="en-US" sz="2000" dirty="0">
                <a:latin typeface="微软雅黑" panose="020B0503020204020204" pitchFamily="34" charset="-122"/>
                <a:ea typeface="微软雅黑" panose="020B0503020204020204" pitchFamily="34" charset="-122"/>
              </a:rPr>
              <a:t>汇集更多数据 </a:t>
            </a:r>
            <a:r>
              <a:rPr kumimoji="1" lang="zh-CN" altLang="en-US" sz="2000" dirty="0">
                <a:latin typeface="微软雅黑" panose="020B0503020204020204" pitchFamily="34" charset="-122"/>
                <a:ea typeface="微软雅黑" panose="020B0503020204020204" pitchFamily="34" charset="-122"/>
                <a:sym typeface="Wingdings"/>
              </a:rPr>
              <a:t> </a:t>
            </a:r>
            <a:r>
              <a:rPr kumimoji="1" lang="zh-CN" altLang="en-US" sz="2000" dirty="0">
                <a:solidFill>
                  <a:srgbClr val="C00000"/>
                </a:solidFill>
                <a:latin typeface="微软雅黑" panose="020B0503020204020204" pitchFamily="34" charset="-122"/>
                <a:ea typeface="微软雅黑" panose="020B0503020204020204" pitchFamily="34" charset="-122"/>
              </a:rPr>
              <a:t>更好</a:t>
            </a:r>
            <a:r>
              <a:rPr kumimoji="1" lang="zh-CN" altLang="en-US" sz="2000" dirty="0">
                <a:latin typeface="微软雅黑" panose="020B0503020204020204" pitchFamily="34" charset="-122"/>
                <a:ea typeface="微软雅黑" panose="020B0503020204020204" pitchFamily="34" charset="-122"/>
              </a:rPr>
              <a:t>的分析结果</a:t>
            </a:r>
            <a:endParaRPr kumimoji="1"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873240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a:t>概论</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为什么要</a:t>
            </a:r>
            <a:r>
              <a:rPr lang="zh-CN" altLang="en-US" dirty="0"/>
              <a:t>处理</a:t>
            </a:r>
            <a:r>
              <a:rPr lang="zh-CN" altLang="en-US" dirty="0">
                <a:solidFill>
                  <a:srgbClr val="C00000"/>
                </a:solidFill>
              </a:rPr>
              <a:t>不同类型</a:t>
            </a:r>
            <a:r>
              <a:rPr lang="zh-CN" altLang="en-US" dirty="0"/>
              <a:t>的数据</a:t>
            </a:r>
            <a:endParaRPr lang="en-US" altLang="zh-CN" dirty="0"/>
          </a:p>
          <a:p>
            <a:r>
              <a:rPr lang="zh-CN" altLang="en-US" dirty="0"/>
              <a:t>考虑一个场景：请你基于数据分析原因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你要采集哪些数据来支撑你的分析？</a:t>
            </a:r>
            <a:endParaRPr lang="en-US" altLang="zh-CN" dirty="0"/>
          </a:p>
          <a:p>
            <a:endParaRPr kumimoji="1" lang="en-US" altLang="zh-CN" dirty="0"/>
          </a:p>
        </p:txBody>
      </p:sp>
      <p:pic>
        <p:nvPicPr>
          <p:cNvPr id="4" name="Picture 4"/>
          <p:cNvPicPr>
            <a:picLocks noChangeAspect="1"/>
          </p:cNvPicPr>
          <p:nvPr/>
        </p:nvPicPr>
        <p:blipFill rotWithShape="1">
          <a:blip r:embed="rId2" cstate="print">
            <a:extLst>
              <a:ext uri="{28A0092B-C50C-407E-A947-70E740481C1C}">
                <a14:useLocalDpi xmlns:a14="http://schemas.microsoft.com/office/drawing/2010/main" val="0"/>
              </a:ext>
            </a:extLst>
          </a:blip>
          <a:srcRect b="48544"/>
          <a:stretch/>
        </p:blipFill>
        <p:spPr>
          <a:xfrm>
            <a:off x="1255276" y="1878496"/>
            <a:ext cx="7047741" cy="204455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785846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a:t>概论</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en-US" altLang="zh-CN" dirty="0"/>
              <a:t>About Student</a:t>
            </a:r>
          </a:p>
        </p:txBody>
      </p:sp>
      <p:pic>
        <p:nvPicPr>
          <p:cNvPr id="6"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1388"/>
          <a:stretch/>
        </p:blipFill>
        <p:spPr>
          <a:xfrm>
            <a:off x="1323108" y="1350419"/>
            <a:ext cx="6702599" cy="3227353"/>
          </a:xfrm>
          <a:prstGeom prst="rect">
            <a:avLst/>
          </a:prstGeom>
        </p:spPr>
      </p:pic>
    </p:spTree>
    <p:extLst>
      <p:ext uri="{BB962C8B-B14F-4D97-AF65-F5344CB8AC3E}">
        <p14:creationId xmlns:p14="http://schemas.microsoft.com/office/powerpoint/2010/main" val="3236383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a:t>概论</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为什么要</a:t>
            </a:r>
            <a:r>
              <a:rPr lang="zh-CN" altLang="en-US" dirty="0"/>
              <a:t>处理</a:t>
            </a:r>
            <a:r>
              <a:rPr lang="zh-CN" altLang="en-US" dirty="0">
                <a:solidFill>
                  <a:srgbClr val="C00000"/>
                </a:solidFill>
              </a:rPr>
              <a:t>不同类型</a:t>
            </a:r>
            <a:r>
              <a:rPr lang="zh-CN" altLang="en-US" dirty="0"/>
              <a:t>的数据</a:t>
            </a:r>
            <a:endParaRPr kumimoji="1" lang="en-US" altLang="zh-CN"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5101" t="14464" r="4123" b="41706"/>
          <a:stretch/>
        </p:blipFill>
        <p:spPr>
          <a:xfrm>
            <a:off x="247657" y="3165586"/>
            <a:ext cx="3354512" cy="949145"/>
          </a:xfrm>
          <a:prstGeom prst="rect">
            <a:avLst/>
          </a:prstGeom>
          <a:ln>
            <a:noFill/>
          </a:ln>
          <a:effectLst>
            <a:outerShdw blurRad="190500" algn="tl" rotWithShape="0">
              <a:srgbClr val="000000">
                <a:alpha val="70000"/>
              </a:srgbClr>
            </a:outerShdw>
          </a:effectLst>
        </p:spPr>
      </p:pic>
      <p:sp>
        <p:nvSpPr>
          <p:cNvPr id="5" name="Rectangle 4"/>
          <p:cNvSpPr/>
          <p:nvPr/>
        </p:nvSpPr>
        <p:spPr>
          <a:xfrm>
            <a:off x="1139385" y="2524168"/>
            <a:ext cx="1338828" cy="369332"/>
          </a:xfrm>
          <a:prstGeom prst="rect">
            <a:avLst/>
          </a:prstGeom>
        </p:spPr>
        <p:txBody>
          <a:bodyPr wrap="none">
            <a:spAutoFit/>
          </a:bodyPr>
          <a:lstStyle/>
          <a:p>
            <a:r>
              <a:rPr kumimoji="1" lang="zh-CN" altLang="en-US" dirty="0">
                <a:latin typeface="Microsoft YaHei" charset="-122"/>
                <a:ea typeface="Microsoft YaHei" charset="-122"/>
                <a:cs typeface="Microsoft YaHei" charset="-122"/>
              </a:rPr>
              <a:t>结构化数据</a:t>
            </a:r>
            <a:endParaRPr lang="en-US" dirty="0">
              <a:latin typeface="Microsoft YaHei" charset="-122"/>
              <a:ea typeface="Microsoft YaHei" charset="-122"/>
              <a:cs typeface="Microsoft YaHei" charset="-122"/>
            </a:endParaRPr>
          </a:p>
        </p:txBody>
      </p:sp>
      <p:sp>
        <p:nvSpPr>
          <p:cNvPr id="6" name="Rectangle 5"/>
          <p:cNvSpPr/>
          <p:nvPr/>
        </p:nvSpPr>
        <p:spPr>
          <a:xfrm>
            <a:off x="4778717" y="1217345"/>
            <a:ext cx="800219" cy="461665"/>
          </a:xfrm>
          <a:prstGeom prst="rect">
            <a:avLst/>
          </a:prstGeom>
        </p:spPr>
        <p:txBody>
          <a:bodyPr wrap="none">
            <a:spAutoFit/>
          </a:bodyPr>
          <a:lstStyle/>
          <a:p>
            <a:r>
              <a:rPr kumimoji="1" lang="zh-CN" altLang="en-US" sz="2400" dirty="0">
                <a:latin typeface="Microsoft YaHei" charset="-122"/>
                <a:ea typeface="Microsoft YaHei" charset="-122"/>
                <a:cs typeface="Microsoft YaHei" charset="-122"/>
              </a:rPr>
              <a:t>数据</a:t>
            </a:r>
            <a:endParaRPr lang="en-US" sz="2400" dirty="0">
              <a:latin typeface="Microsoft YaHei" charset="-122"/>
              <a:ea typeface="Microsoft YaHei" charset="-122"/>
              <a:cs typeface="Microsoft YaHei" charset="-122"/>
            </a:endParaRPr>
          </a:p>
        </p:txBody>
      </p:sp>
      <p:sp>
        <p:nvSpPr>
          <p:cNvPr id="7" name="Rectangle 6"/>
          <p:cNvSpPr/>
          <p:nvPr/>
        </p:nvSpPr>
        <p:spPr>
          <a:xfrm>
            <a:off x="7117233" y="2524168"/>
            <a:ext cx="1611339" cy="369332"/>
          </a:xfrm>
          <a:prstGeom prst="rect">
            <a:avLst/>
          </a:prstGeom>
        </p:spPr>
        <p:txBody>
          <a:bodyPr wrap="none">
            <a:spAutoFit/>
          </a:bodyPr>
          <a:lstStyle/>
          <a:p>
            <a:r>
              <a:rPr kumimoji="1" lang="zh-CN" altLang="en-US" dirty="0">
                <a:latin typeface="Microsoft YaHei" charset="-122"/>
                <a:ea typeface="Microsoft YaHei" charset="-122"/>
                <a:cs typeface="Microsoft YaHei" charset="-122"/>
              </a:rPr>
              <a:t>非结构化数据</a:t>
            </a:r>
            <a:endParaRPr lang="en-US" dirty="0">
              <a:latin typeface="Microsoft YaHei" charset="-122"/>
              <a:ea typeface="Microsoft YaHei" charset="-122"/>
              <a:cs typeface="Microsoft YaHei" charset="-122"/>
            </a:endParaRPr>
          </a:p>
        </p:txBody>
      </p:sp>
      <p:sp>
        <p:nvSpPr>
          <p:cNvPr id="8" name="Rectangle 7"/>
          <p:cNvSpPr/>
          <p:nvPr/>
        </p:nvSpPr>
        <p:spPr>
          <a:xfrm>
            <a:off x="4393996" y="2545332"/>
            <a:ext cx="1569660" cy="369332"/>
          </a:xfrm>
          <a:prstGeom prst="rect">
            <a:avLst/>
          </a:prstGeom>
        </p:spPr>
        <p:txBody>
          <a:bodyPr wrap="none">
            <a:spAutoFit/>
          </a:bodyPr>
          <a:lstStyle/>
          <a:p>
            <a:r>
              <a:rPr kumimoji="1" lang="zh-CN" altLang="en-US" dirty="0">
                <a:latin typeface="Microsoft YaHei" charset="-122"/>
                <a:ea typeface="Microsoft YaHei" charset="-122"/>
                <a:cs typeface="Microsoft YaHei" charset="-122"/>
              </a:rPr>
              <a:t>半结构化数据</a:t>
            </a:r>
            <a:endParaRPr lang="en-US" dirty="0">
              <a:latin typeface="Microsoft YaHei" charset="-122"/>
              <a:ea typeface="Microsoft YaHei" charset="-122"/>
              <a:cs typeface="Microsoft YaHei" charset="-122"/>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5506" y="3040022"/>
            <a:ext cx="2290164" cy="1830428"/>
          </a:xfrm>
          <a:prstGeom prst="rect">
            <a:avLst/>
          </a:prstGeom>
          <a:ln>
            <a:noFill/>
          </a:ln>
          <a:effectLst>
            <a:outerShdw blurRad="190500" algn="tl" rotWithShape="0">
              <a:srgbClr val="000000">
                <a:alpha val="70000"/>
              </a:srgbClr>
            </a:outerShdw>
          </a:effec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17128" y="3146554"/>
            <a:ext cx="2011548" cy="1559365"/>
          </a:xfrm>
          <a:prstGeom prst="rect">
            <a:avLst/>
          </a:prstGeom>
          <a:ln>
            <a:noFill/>
          </a:ln>
          <a:effectLst>
            <a:outerShdw blurRad="190500" algn="tl" rotWithShape="0">
              <a:srgbClr val="000000">
                <a:alpha val="70000"/>
              </a:srgbClr>
            </a:outerShdw>
          </a:effectLst>
        </p:spPr>
      </p:pic>
      <p:cxnSp>
        <p:nvCxnSpPr>
          <p:cNvPr id="11" name="Elbow Connector 11"/>
          <p:cNvCxnSpPr>
            <a:stCxn id="6" idx="1"/>
            <a:endCxn id="5" idx="0"/>
          </p:cNvCxnSpPr>
          <p:nvPr/>
        </p:nvCxnSpPr>
        <p:spPr>
          <a:xfrm rot="10800000" flipV="1">
            <a:off x="1808799" y="1448178"/>
            <a:ext cx="2969918" cy="1075990"/>
          </a:xfrm>
          <a:prstGeom prst="bentConnector2">
            <a:avLst/>
          </a:prstGeom>
          <a:ln w="28575">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Elbow Connector 12"/>
          <p:cNvCxnSpPr>
            <a:stCxn id="6" idx="2"/>
            <a:endCxn id="8" idx="0"/>
          </p:cNvCxnSpPr>
          <p:nvPr/>
        </p:nvCxnSpPr>
        <p:spPr>
          <a:xfrm rot="5400000">
            <a:off x="4745666" y="2112171"/>
            <a:ext cx="866322" cy="1"/>
          </a:xfrm>
          <a:prstGeom prst="bentConnector3">
            <a:avLst>
              <a:gd name="adj1" fmla="val 50000"/>
            </a:avLst>
          </a:prstGeom>
          <a:ln w="28575">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Elbow Connector 15"/>
          <p:cNvCxnSpPr>
            <a:stCxn id="6" idx="3"/>
            <a:endCxn id="7" idx="0"/>
          </p:cNvCxnSpPr>
          <p:nvPr/>
        </p:nvCxnSpPr>
        <p:spPr>
          <a:xfrm>
            <a:off x="5578936" y="1448178"/>
            <a:ext cx="2343967" cy="1075990"/>
          </a:xfrm>
          <a:prstGeom prst="bentConnector2">
            <a:avLst/>
          </a:prstGeom>
          <a:ln w="28575">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05214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a:t>概论</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数据科学的工作流程</a:t>
            </a:r>
            <a:endParaRPr kumimoji="1" lang="en-US" altLang="zh-C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5114" y="1330115"/>
            <a:ext cx="6633771" cy="1597550"/>
          </a:xfrm>
          <a:prstGeom prst="rect">
            <a:avLst/>
          </a:prstGeom>
        </p:spPr>
      </p:pic>
      <p:sp>
        <p:nvSpPr>
          <p:cNvPr id="5" name="矩形 4"/>
          <p:cNvSpPr/>
          <p:nvPr/>
        </p:nvSpPr>
        <p:spPr>
          <a:xfrm>
            <a:off x="148771" y="3602912"/>
            <a:ext cx="4773056" cy="830997"/>
          </a:xfrm>
          <a:prstGeom prst="rect">
            <a:avLst/>
          </a:prstGeom>
        </p:spPr>
        <p:txBody>
          <a:bodyPr wrap="square">
            <a:spAutoFit/>
          </a:bodyPr>
          <a:lstStyle/>
          <a:p>
            <a:r>
              <a:rPr lang="zh-CN" altLang="en-US" sz="1600" dirty="0"/>
              <a:t>循环迭代式的工作流程</a:t>
            </a:r>
          </a:p>
          <a:p>
            <a:pPr marL="742950" lvl="1" indent="-285750">
              <a:buFont typeface="Arial" panose="020B0604020202020204" pitchFamily="34" charset="0"/>
              <a:buChar char="•"/>
            </a:pPr>
            <a:r>
              <a:rPr lang="zh-CN" altLang="en-US" sz="1600" dirty="0"/>
              <a:t>先提出问题，再收集与分析相关的数据</a:t>
            </a:r>
          </a:p>
          <a:p>
            <a:pPr marL="742950" lvl="1" indent="-285750">
              <a:buFont typeface="Arial" panose="020B0604020202020204" pitchFamily="34" charset="0"/>
              <a:buChar char="•"/>
            </a:pPr>
            <a:r>
              <a:rPr lang="zh-CN" altLang="en-US" sz="1600" dirty="0"/>
              <a:t>先收集数据，再分析可以回答哪些问题</a:t>
            </a:r>
          </a:p>
        </p:txBody>
      </p:sp>
      <p:sp>
        <p:nvSpPr>
          <p:cNvPr id="6" name="TextBox 4"/>
          <p:cNvSpPr txBox="1"/>
          <p:nvPr/>
        </p:nvSpPr>
        <p:spPr>
          <a:xfrm>
            <a:off x="5794313" y="4022049"/>
            <a:ext cx="3148619" cy="400110"/>
          </a:xfrm>
          <a:prstGeom prst="rect">
            <a:avLst/>
          </a:prstGeom>
          <a:solidFill>
            <a:srgbClr val="46BCDE"/>
          </a:solidFill>
        </p:spPr>
        <p:txBody>
          <a:bodyPr wrap="none" rtlCol="0">
            <a:spAutoFit/>
          </a:bodyPr>
          <a:lstStyle/>
          <a:p>
            <a:pPr eaLnBrk="0" fontAlgn="base" hangingPunct="0">
              <a:spcBef>
                <a:spcPct val="0"/>
              </a:spcBef>
              <a:spcAft>
                <a:spcPct val="0"/>
              </a:spcAft>
            </a:pPr>
            <a:r>
              <a:rPr lang="zh-CN" altLang="en-US" sz="2000" dirty="0">
                <a:ln>
                  <a:solidFill>
                    <a:srgbClr val="FFFFFF"/>
                  </a:solidFill>
                </a:ln>
                <a:solidFill>
                  <a:srgbClr val="FFFFFF"/>
                </a:solidFill>
                <a:latin typeface="Arial" charset="0"/>
                <a:cs typeface="宋体" charset="-122"/>
              </a:rPr>
              <a:t>任务</a:t>
            </a:r>
            <a:r>
              <a:rPr lang="en-US" altLang="zh-CN" sz="2000" dirty="0">
                <a:ln>
                  <a:solidFill>
                    <a:srgbClr val="FFFFFF"/>
                  </a:solidFill>
                </a:ln>
                <a:solidFill>
                  <a:srgbClr val="FFFFFF"/>
                </a:solidFill>
                <a:latin typeface="Arial" charset="0"/>
                <a:cs typeface="宋体" charset="-122"/>
              </a:rPr>
              <a:t>2</a:t>
            </a:r>
            <a:r>
              <a:rPr lang="zh-CN" altLang="en-US" sz="2000" dirty="0">
                <a:ln>
                  <a:solidFill>
                    <a:srgbClr val="FFFFFF"/>
                  </a:solidFill>
                </a:ln>
                <a:solidFill>
                  <a:srgbClr val="FFFFFF"/>
                </a:solidFill>
                <a:latin typeface="Arial" charset="0"/>
                <a:cs typeface="宋体" charset="-122"/>
              </a:rPr>
              <a:t>：数据驱动决策支持</a:t>
            </a:r>
            <a:endParaRPr lang="en-US" sz="2000" dirty="0">
              <a:ln>
                <a:solidFill>
                  <a:srgbClr val="FFFFFF"/>
                </a:solidFill>
              </a:ln>
              <a:solidFill>
                <a:srgbClr val="FFFFFF"/>
              </a:solidFill>
              <a:latin typeface="Arial" charset="0"/>
              <a:ea typeface="宋体" charset="-122"/>
              <a:cs typeface="宋体" charset="-122"/>
            </a:endParaRPr>
          </a:p>
        </p:txBody>
      </p:sp>
      <p:sp>
        <p:nvSpPr>
          <p:cNvPr id="7" name="TextBox 5"/>
          <p:cNvSpPr txBox="1"/>
          <p:nvPr/>
        </p:nvSpPr>
        <p:spPr>
          <a:xfrm>
            <a:off x="5794313" y="3466030"/>
            <a:ext cx="3148619" cy="400110"/>
          </a:xfrm>
          <a:prstGeom prst="rect">
            <a:avLst/>
          </a:prstGeom>
          <a:solidFill>
            <a:srgbClr val="FF0000"/>
          </a:solidFill>
        </p:spPr>
        <p:txBody>
          <a:bodyPr wrap="none" rtlCol="0">
            <a:spAutoFit/>
          </a:bodyPr>
          <a:lstStyle/>
          <a:p>
            <a:pPr eaLnBrk="0" fontAlgn="base" hangingPunct="0">
              <a:spcBef>
                <a:spcPct val="0"/>
              </a:spcBef>
              <a:spcAft>
                <a:spcPct val="0"/>
              </a:spcAft>
            </a:pPr>
            <a:r>
              <a:rPr lang="zh-CN" altLang="en-US" sz="2000">
                <a:ln>
                  <a:solidFill>
                    <a:srgbClr val="FFFFFF"/>
                  </a:solidFill>
                </a:ln>
                <a:solidFill>
                  <a:srgbClr val="FFFFFF"/>
                </a:solidFill>
                <a:latin typeface="Arial" charset="0"/>
                <a:cs typeface="宋体" charset="-122"/>
              </a:rPr>
              <a:t>任务</a:t>
            </a:r>
            <a:r>
              <a:rPr lang="en-US" altLang="zh-CN" sz="2000" dirty="0">
                <a:ln>
                  <a:solidFill>
                    <a:srgbClr val="FFFFFF"/>
                  </a:solidFill>
                </a:ln>
                <a:solidFill>
                  <a:srgbClr val="FFFFFF"/>
                </a:solidFill>
                <a:latin typeface="Arial" charset="0"/>
                <a:cs typeface="宋体" charset="-122"/>
              </a:rPr>
              <a:t>1</a:t>
            </a:r>
            <a:r>
              <a:rPr lang="zh-CN" altLang="en-US" sz="2000" dirty="0">
                <a:ln>
                  <a:solidFill>
                    <a:srgbClr val="FFFFFF"/>
                  </a:solidFill>
                </a:ln>
                <a:solidFill>
                  <a:srgbClr val="FFFFFF"/>
                </a:solidFill>
                <a:latin typeface="Arial" charset="0"/>
                <a:cs typeface="宋体" charset="-122"/>
              </a:rPr>
              <a:t>：从数据中洞见真知</a:t>
            </a:r>
            <a:endParaRPr lang="en-US" sz="2000" dirty="0">
              <a:ln>
                <a:solidFill>
                  <a:srgbClr val="FFFFFF"/>
                </a:solidFill>
              </a:ln>
              <a:solidFill>
                <a:srgbClr val="FFFFFF"/>
              </a:solidFill>
              <a:latin typeface="Arial" charset="0"/>
              <a:ea typeface="宋体" charset="-122"/>
              <a:cs typeface="宋体" charset="-122"/>
            </a:endParaRPr>
          </a:p>
        </p:txBody>
      </p:sp>
      <p:sp>
        <p:nvSpPr>
          <p:cNvPr id="8" name="Right Brace 6"/>
          <p:cNvSpPr/>
          <p:nvPr/>
        </p:nvSpPr>
        <p:spPr bwMode="auto">
          <a:xfrm>
            <a:off x="5322539" y="3374644"/>
            <a:ext cx="288032" cy="1080000"/>
          </a:xfrm>
          <a:prstGeom prst="rightBrace">
            <a:avLst>
              <a:gd name="adj1" fmla="val 35067"/>
              <a:gd name="adj2" fmla="val 50000"/>
            </a:avLst>
          </a:prstGeom>
          <a:noFill/>
          <a:ln w="38100" cap="flat" cmpd="sng" algn="ctr">
            <a:solidFill>
              <a:srgbClr val="FC0D1B"/>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algn="ctr" fontAlgn="base">
              <a:spcBef>
                <a:spcPct val="50000"/>
              </a:spcBef>
              <a:spcAft>
                <a:spcPct val="0"/>
              </a:spcAft>
            </a:pPr>
            <a:endParaRPr kumimoji="1" lang="en-US" sz="3200">
              <a:solidFill>
                <a:srgbClr val="000000"/>
              </a:solidFill>
              <a:latin typeface="Times New Roman" pitchFamily="18" charset="0"/>
              <a:ea typeface="华文楷体" pitchFamily="2" charset="-122"/>
              <a:cs typeface="宋体" charset="-122"/>
            </a:endParaRPr>
          </a:p>
        </p:txBody>
      </p:sp>
    </p:spTree>
    <p:extLst>
      <p:ext uri="{BB962C8B-B14F-4D97-AF65-F5344CB8AC3E}">
        <p14:creationId xmlns:p14="http://schemas.microsoft.com/office/powerpoint/2010/main" val="3306365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a:t>概论</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核心任务</a:t>
            </a:r>
            <a:r>
              <a:rPr lang="en-US" altLang="zh-CN" dirty="0"/>
              <a:t>1</a:t>
            </a:r>
            <a:r>
              <a:rPr lang="zh-CN" altLang="en-US" dirty="0"/>
              <a:t>：从数据中洞见真知</a:t>
            </a:r>
            <a:endParaRPr lang="en-US" altLang="zh-CN" dirty="0"/>
          </a:p>
          <a:p>
            <a:r>
              <a:rPr lang="en-US" altLang="zh-CN" dirty="0"/>
              <a:t>Raw</a:t>
            </a:r>
            <a:r>
              <a:rPr lang="zh-CN" altLang="en-US" dirty="0"/>
              <a:t> </a:t>
            </a:r>
            <a:r>
              <a:rPr lang="en-US" altLang="zh-CN" dirty="0"/>
              <a:t>Data</a:t>
            </a:r>
            <a:r>
              <a:rPr lang="zh-CN" altLang="en-US" dirty="0"/>
              <a:t> </a:t>
            </a:r>
            <a:r>
              <a:rPr lang="zh-CN" altLang="en-US" dirty="0">
                <a:sym typeface="Wingdings"/>
              </a:rPr>
              <a:t> </a:t>
            </a:r>
            <a:r>
              <a:rPr lang="en-US" altLang="zh-CN" dirty="0">
                <a:sym typeface="Wingdings"/>
              </a:rPr>
              <a:t>Insights</a:t>
            </a:r>
          </a:p>
          <a:p>
            <a:pPr lvl="1"/>
            <a:r>
              <a:rPr lang="en-US" altLang="zh-CN" dirty="0"/>
              <a:t>Hans </a:t>
            </a:r>
            <a:r>
              <a:rPr lang="en-US" altLang="zh-CN" dirty="0" err="1"/>
              <a:t>Rosling's</a:t>
            </a:r>
            <a:r>
              <a:rPr lang="en-US" altLang="zh-CN" dirty="0"/>
              <a:t> </a:t>
            </a:r>
            <a:r>
              <a:rPr lang="en-US" altLang="zh-CN" i="1" dirty="0"/>
              <a:t>200 Countries, 200 Years, 4 Minutes</a:t>
            </a:r>
          </a:p>
          <a:p>
            <a:pPr lvl="1"/>
            <a:r>
              <a:rPr lang="zh-CN" altLang="en-US" dirty="0"/>
              <a:t>视频链接：</a:t>
            </a:r>
            <a:r>
              <a:rPr lang="en-US" altLang="zh-CN" dirty="0">
                <a:hlinkClick r:id="rId2"/>
              </a:rPr>
              <a:t>http://www.iqiyi.com/w_19s0nozzyd.html</a:t>
            </a:r>
            <a:endParaRPr lang="en-US" altLang="zh-CN" dirty="0"/>
          </a:p>
          <a:p>
            <a:endParaRPr kumimoji="1" lang="en-US" altLang="zh-CN" dirty="0"/>
          </a:p>
        </p:txBody>
      </p:sp>
      <p:sp>
        <p:nvSpPr>
          <p:cNvPr id="4" name="Rectangle 3"/>
          <p:cNvSpPr/>
          <p:nvPr/>
        </p:nvSpPr>
        <p:spPr>
          <a:xfrm>
            <a:off x="6271977" y="2478047"/>
            <a:ext cx="726481" cy="523220"/>
          </a:xfrm>
          <a:prstGeom prst="rect">
            <a:avLst/>
          </a:prstGeom>
        </p:spPr>
        <p:txBody>
          <a:bodyPr wrap="none">
            <a:spAutoFit/>
          </a:bodyPr>
          <a:lstStyle/>
          <a:p>
            <a:r>
              <a:rPr lang="en-US" sz="2800" dirty="0">
                <a:solidFill>
                  <a:srgbClr val="C00000"/>
                </a:solidFill>
                <a:latin typeface="Helvetica Neue" charset="0"/>
              </a:rPr>
              <a:t>🔔</a:t>
            </a:r>
            <a:r>
              <a:rPr lang="zh-CN" altLang="en-US" sz="2800" dirty="0">
                <a:solidFill>
                  <a:srgbClr val="C00000"/>
                </a:solidFill>
                <a:latin typeface="Helvetica Neue" charset="0"/>
              </a:rPr>
              <a:t> </a:t>
            </a:r>
            <a:endParaRPr lang="en-US" sz="2800" dirty="0">
              <a:solidFill>
                <a:srgbClr val="C00000"/>
              </a:solidFill>
            </a:endParaRPr>
          </a:p>
        </p:txBody>
      </p:sp>
      <p:sp>
        <p:nvSpPr>
          <p:cNvPr id="5" name="爆炸形: 8 pt  4">
            <a:extLst>
              <a:ext uri="{FF2B5EF4-FFF2-40B4-BE49-F238E27FC236}">
                <a16:creationId xmlns:a16="http://schemas.microsoft.com/office/drawing/2014/main" id="{2D74678F-9E32-4BA4-B83F-F204CCA1C3D3}"/>
              </a:ext>
            </a:extLst>
          </p:cNvPr>
          <p:cNvSpPr/>
          <p:nvPr/>
        </p:nvSpPr>
        <p:spPr>
          <a:xfrm>
            <a:off x="7193280" y="975360"/>
            <a:ext cx="1577340" cy="1424940"/>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播放</a:t>
            </a:r>
            <a:endParaRPr lang="en-US" altLang="zh-CN"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80" y="2571750"/>
            <a:ext cx="3670434" cy="2079913"/>
          </a:xfrm>
          <a:prstGeom prst="rect">
            <a:avLst/>
          </a:prstGeom>
          <a:effectLst>
            <a:softEdge rad="31750"/>
          </a:effectLst>
        </p:spPr>
      </p:pic>
      <p:sp>
        <p:nvSpPr>
          <p:cNvPr id="7" name="矩形 6"/>
          <p:cNvSpPr/>
          <p:nvPr/>
        </p:nvSpPr>
        <p:spPr>
          <a:xfrm>
            <a:off x="4299093" y="3132350"/>
            <a:ext cx="4572000" cy="1492716"/>
          </a:xfrm>
          <a:prstGeom prst="rect">
            <a:avLst/>
          </a:prstGeom>
          <a:solidFill>
            <a:schemeClr val="accent3">
              <a:lumMod val="20000"/>
              <a:lumOff val="80000"/>
            </a:schemeClr>
          </a:solidFill>
          <a:ln>
            <a:solidFill>
              <a:srgbClr val="C00000"/>
            </a:solidFill>
          </a:ln>
        </p:spPr>
        <p:txBody>
          <a:bodyPr>
            <a:spAutoFit/>
          </a:bodyPr>
          <a:lstStyle/>
          <a:p>
            <a:r>
              <a:rPr lang="zh-CN" altLang="en-US" sz="1300" dirty="0"/>
              <a:t>回答以下问题：</a:t>
            </a:r>
          </a:p>
          <a:p>
            <a:pPr marL="285750" indent="-285750">
              <a:buFont typeface="Arial" panose="020B0604020202020204" pitchFamily="34" charset="0"/>
              <a:buChar char="•"/>
            </a:pPr>
            <a:r>
              <a:rPr lang="zh-CN" altLang="en-US" sz="1300" dirty="0"/>
              <a:t>图表中的横纵坐标、圆点的大小分别表示什么含义</a:t>
            </a:r>
          </a:p>
          <a:p>
            <a:pPr marL="285750" indent="-285750">
              <a:buFont typeface="Arial" panose="020B0604020202020204" pitchFamily="34" charset="0"/>
              <a:buChar char="•"/>
            </a:pPr>
            <a:r>
              <a:rPr lang="zh-CN" altLang="en-US" sz="1300" dirty="0"/>
              <a:t>图表的左下角和右上角分别表示什么含义</a:t>
            </a:r>
          </a:p>
          <a:p>
            <a:pPr marL="285750" indent="-285750">
              <a:buFont typeface="Arial" panose="020B0604020202020204" pitchFamily="34" charset="0"/>
              <a:buChar char="•"/>
            </a:pPr>
            <a:r>
              <a:rPr lang="zh-CN" altLang="en-US" sz="1300" dirty="0"/>
              <a:t>图表中圆点聚在一起和比较分散分别表示什么含义</a:t>
            </a:r>
          </a:p>
          <a:p>
            <a:pPr marL="285750" indent="-285750">
              <a:buFont typeface="Arial" panose="020B0604020202020204" pitchFamily="34" charset="0"/>
              <a:buChar char="•"/>
            </a:pPr>
            <a:r>
              <a:rPr lang="zh-CN" altLang="en-US" sz="1300" dirty="0"/>
              <a:t>放眼世界，你能从可视化中看出什么趋势</a:t>
            </a:r>
            <a:endParaRPr lang="en-US" altLang="zh-CN" sz="1300" dirty="0"/>
          </a:p>
          <a:p>
            <a:pPr marL="285750" lvl="1" indent="-285750">
              <a:buFont typeface="Arial" panose="020B0604020202020204" pitchFamily="34" charset="0"/>
              <a:buChar char="•"/>
            </a:pPr>
            <a:r>
              <a:rPr lang="zh-CN" altLang="en-US" sz="1300" dirty="0"/>
              <a:t>与</a:t>
            </a:r>
            <a:r>
              <a:rPr lang="en-US" altLang="zh-CN" sz="1300" dirty="0"/>
              <a:t>19</a:t>
            </a:r>
            <a:r>
              <a:rPr lang="zh-CN" altLang="en-US" sz="1300" dirty="0"/>
              <a:t>世纪初相比，当今世界国家之间发展是否</a:t>
            </a:r>
            <a:r>
              <a:rPr lang="zh-CN" altLang="en-US" sz="1300" dirty="0">
                <a:solidFill>
                  <a:srgbClr val="C00000"/>
                </a:solidFill>
              </a:rPr>
              <a:t>更不均衡</a:t>
            </a:r>
            <a:r>
              <a:rPr lang="zh-CN" altLang="en-US" sz="1300" dirty="0"/>
              <a:t>？</a:t>
            </a:r>
            <a:endParaRPr lang="en-US" altLang="zh-CN" sz="1300" dirty="0"/>
          </a:p>
          <a:p>
            <a:pPr marL="285750" indent="-285750">
              <a:buFont typeface="Arial" panose="020B0604020202020204" pitchFamily="34" charset="0"/>
              <a:buChar char="•"/>
            </a:pPr>
            <a:r>
              <a:rPr lang="zh-CN" altLang="en-US" sz="1300" dirty="0"/>
              <a:t>聚焦中国，你能从可视化中观察到哪些趋势或特点</a:t>
            </a:r>
          </a:p>
        </p:txBody>
      </p:sp>
    </p:spTree>
    <p:extLst>
      <p:ext uri="{BB962C8B-B14F-4D97-AF65-F5344CB8AC3E}">
        <p14:creationId xmlns:p14="http://schemas.microsoft.com/office/powerpoint/2010/main" val="3245349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a:t>概论</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核心任务</a:t>
            </a:r>
            <a:r>
              <a:rPr lang="en-US" altLang="zh-CN" dirty="0"/>
              <a:t>2</a:t>
            </a:r>
            <a:r>
              <a:rPr lang="zh-CN" altLang="en-US" dirty="0"/>
              <a:t>：基于数据驱动进行决策支持</a:t>
            </a:r>
            <a:endParaRPr kumimoji="1" lang="en-US" altLang="zh-CN" dirty="0"/>
          </a:p>
        </p:txBody>
      </p:sp>
      <p:pic>
        <p:nvPicPr>
          <p:cNvPr id="4" name="Picture 4"/>
          <p:cNvPicPr>
            <a:picLocks noChangeAspect="1"/>
          </p:cNvPicPr>
          <p:nvPr/>
        </p:nvPicPr>
        <p:blipFill rotWithShape="1">
          <a:blip r:embed="rId2">
            <a:extLst>
              <a:ext uri="{28A0092B-C50C-407E-A947-70E740481C1C}">
                <a14:useLocalDpi xmlns:a14="http://schemas.microsoft.com/office/drawing/2010/main" val="0"/>
              </a:ext>
            </a:extLst>
          </a:blip>
          <a:srcRect l="11579" r="27631"/>
          <a:stretch/>
        </p:blipFill>
        <p:spPr>
          <a:xfrm>
            <a:off x="1154920" y="1756635"/>
            <a:ext cx="1538801" cy="1679952"/>
          </a:xfrm>
          <a:prstGeom prst="rect">
            <a:avLst/>
          </a:prstGeom>
          <a:ln>
            <a:noFill/>
          </a:ln>
          <a:effectLst>
            <a:softEdge rad="38100"/>
          </a:effectLst>
        </p:spPr>
      </p:pic>
      <p:sp>
        <p:nvSpPr>
          <p:cNvPr id="5" name="Rectangle 5"/>
          <p:cNvSpPr/>
          <p:nvPr/>
        </p:nvSpPr>
        <p:spPr>
          <a:xfrm>
            <a:off x="1575506" y="3457422"/>
            <a:ext cx="697627" cy="400110"/>
          </a:xfrm>
          <a:prstGeom prst="rect">
            <a:avLst/>
          </a:prstGeom>
        </p:spPr>
        <p:txBody>
          <a:bodyPr wrap="none">
            <a:spAutoFit/>
          </a:bodyPr>
          <a:lstStyle/>
          <a:p>
            <a:r>
              <a:rPr lang="zh-CN" altLang="en-US" sz="2000" dirty="0">
                <a:solidFill>
                  <a:srgbClr val="4AABC5"/>
                </a:solidFill>
                <a:latin typeface="STZhongsong" charset="-122"/>
                <a:ea typeface="STZhongsong" charset="-122"/>
                <a:cs typeface="STZhongsong" charset="-122"/>
              </a:rPr>
              <a:t>狐狸</a:t>
            </a:r>
            <a:endParaRPr lang="en-US" sz="2000" dirty="0">
              <a:solidFill>
                <a:srgbClr val="4AABC5"/>
              </a:solidFill>
              <a:latin typeface="STZhongsong" charset="-122"/>
              <a:ea typeface="STZhongsong" charset="-122"/>
              <a:cs typeface="STZhongsong" charset="-122"/>
            </a:endParaRPr>
          </a:p>
        </p:txBody>
      </p:sp>
      <p:pic>
        <p:nvPicPr>
          <p:cNvPr id="6" name="Picture 6"/>
          <p:cNvPicPr>
            <a:picLocks noChangeAspect="1"/>
          </p:cNvPicPr>
          <p:nvPr/>
        </p:nvPicPr>
        <p:blipFill rotWithShape="1">
          <a:blip r:embed="rId3">
            <a:extLst>
              <a:ext uri="{28A0092B-C50C-407E-A947-70E740481C1C}">
                <a14:useLocalDpi xmlns:a14="http://schemas.microsoft.com/office/drawing/2010/main" val="0"/>
              </a:ext>
            </a:extLst>
          </a:blip>
          <a:srcRect l="27175" r="27666"/>
          <a:stretch/>
        </p:blipFill>
        <p:spPr>
          <a:xfrm>
            <a:off x="3134621" y="1756636"/>
            <a:ext cx="1350027" cy="1679952"/>
          </a:xfrm>
          <a:prstGeom prst="rect">
            <a:avLst/>
          </a:prstGeom>
          <a:ln>
            <a:noFill/>
          </a:ln>
          <a:effectLst>
            <a:softEdge rad="38100"/>
          </a:effectLst>
        </p:spPr>
      </p:pic>
      <p:sp>
        <p:nvSpPr>
          <p:cNvPr id="7" name="Rectangle 7"/>
          <p:cNvSpPr/>
          <p:nvPr/>
        </p:nvSpPr>
        <p:spPr>
          <a:xfrm>
            <a:off x="3589061" y="3484292"/>
            <a:ext cx="441146" cy="400110"/>
          </a:xfrm>
          <a:prstGeom prst="rect">
            <a:avLst/>
          </a:prstGeom>
        </p:spPr>
        <p:txBody>
          <a:bodyPr wrap="none">
            <a:spAutoFit/>
          </a:bodyPr>
          <a:lstStyle/>
          <a:p>
            <a:r>
              <a:rPr lang="zh-CN" altLang="en-US" sz="2000" dirty="0">
                <a:solidFill>
                  <a:srgbClr val="4AABC5"/>
                </a:solidFill>
                <a:latin typeface="STZhongsong" charset="-122"/>
                <a:ea typeface="STZhongsong" charset="-122"/>
                <a:cs typeface="STZhongsong" charset="-122"/>
              </a:rPr>
              <a:t>狗</a:t>
            </a:r>
            <a:endParaRPr lang="en-US" sz="2000" dirty="0">
              <a:solidFill>
                <a:srgbClr val="4AABC5"/>
              </a:solidFill>
              <a:latin typeface="STZhongsong" charset="-122"/>
              <a:ea typeface="STZhongsong" charset="-122"/>
              <a:cs typeface="STZhongsong" charset="-122"/>
            </a:endParaRPr>
          </a:p>
        </p:txBody>
      </p:sp>
      <p:pic>
        <p:nvPicPr>
          <p:cNvPr id="8" name="Picture 8"/>
          <p:cNvPicPr>
            <a:picLocks noChangeAspect="1"/>
          </p:cNvPicPr>
          <p:nvPr/>
        </p:nvPicPr>
        <p:blipFill rotWithShape="1">
          <a:blip r:embed="rId4">
            <a:extLst>
              <a:ext uri="{28A0092B-C50C-407E-A947-70E740481C1C}">
                <a14:useLocalDpi xmlns:a14="http://schemas.microsoft.com/office/drawing/2010/main" val="0"/>
              </a:ext>
            </a:extLst>
          </a:blip>
          <a:srcRect l="7441" r="10557"/>
          <a:stretch/>
        </p:blipFill>
        <p:spPr>
          <a:xfrm>
            <a:off x="5657152" y="1756635"/>
            <a:ext cx="2045498" cy="1679952"/>
          </a:xfrm>
          <a:prstGeom prst="rect">
            <a:avLst/>
          </a:prstGeom>
          <a:ln>
            <a:noFill/>
          </a:ln>
          <a:effectLst>
            <a:softEdge rad="38100"/>
          </a:effectLst>
        </p:spPr>
      </p:pic>
      <p:sp>
        <p:nvSpPr>
          <p:cNvPr id="9" name="Rectangle 9"/>
          <p:cNvSpPr/>
          <p:nvPr/>
        </p:nvSpPr>
        <p:spPr>
          <a:xfrm>
            <a:off x="5459264" y="3457422"/>
            <a:ext cx="2441274" cy="400110"/>
          </a:xfrm>
          <a:prstGeom prst="rect">
            <a:avLst/>
          </a:prstGeom>
        </p:spPr>
        <p:txBody>
          <a:bodyPr wrap="square">
            <a:spAutoFit/>
          </a:bodyPr>
          <a:lstStyle/>
          <a:p>
            <a:pPr algn="ctr"/>
            <a:r>
              <a:rPr lang="zh-CN" altLang="en-US" sz="2000" dirty="0">
                <a:solidFill>
                  <a:srgbClr val="F89646"/>
                </a:solidFill>
                <a:latin typeface="STZhongsong" charset="-122"/>
                <a:ea typeface="STZhongsong" charset="-122"/>
                <a:cs typeface="STZhongsong" charset="-122"/>
              </a:rPr>
              <a:t>狐狸 </a:t>
            </a:r>
            <a:r>
              <a:rPr lang="en-US" altLang="zh-CN" sz="2000" dirty="0">
                <a:solidFill>
                  <a:srgbClr val="F89646"/>
                </a:solidFill>
                <a:latin typeface="Calibri" charset="0"/>
                <a:ea typeface="Calibri" charset="0"/>
                <a:cs typeface="Calibri" charset="0"/>
              </a:rPr>
              <a:t>or</a:t>
            </a:r>
            <a:r>
              <a:rPr lang="zh-CN" altLang="en-US" sz="2000" dirty="0">
                <a:solidFill>
                  <a:srgbClr val="F89646"/>
                </a:solidFill>
                <a:latin typeface="STZhongsong" charset="-122"/>
                <a:ea typeface="STZhongsong" charset="-122"/>
                <a:cs typeface="STZhongsong" charset="-122"/>
              </a:rPr>
              <a:t> 狗？</a:t>
            </a:r>
            <a:endParaRPr lang="en-US" sz="2000" dirty="0">
              <a:solidFill>
                <a:srgbClr val="F89646"/>
              </a:solidFill>
              <a:latin typeface="STZhongsong" charset="-122"/>
              <a:ea typeface="STZhongsong" charset="-122"/>
              <a:cs typeface="STZhongsong" charset="-122"/>
            </a:endParaRPr>
          </a:p>
        </p:txBody>
      </p:sp>
      <p:sp>
        <p:nvSpPr>
          <p:cNvPr id="10" name="Right Arrow 10"/>
          <p:cNvSpPr/>
          <p:nvPr/>
        </p:nvSpPr>
        <p:spPr>
          <a:xfrm>
            <a:off x="4993123" y="2272575"/>
            <a:ext cx="288032" cy="648072"/>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50703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a:t>概论</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lnSpcReduction="10000"/>
          </a:bodyPr>
          <a:lstStyle/>
          <a:p>
            <a:r>
              <a:rPr lang="zh-CN" altLang="en-US" dirty="0"/>
              <a:t>需要掌握数据分析的技能与工具</a:t>
            </a:r>
            <a:endParaRPr lang="en-US" altLang="zh-CN" dirty="0"/>
          </a:p>
          <a:p>
            <a:r>
              <a:rPr lang="zh-CN" altLang="en-US" dirty="0"/>
              <a:t>编程语言</a:t>
            </a:r>
            <a:endParaRPr lang="en-US" altLang="zh-CN" dirty="0"/>
          </a:p>
          <a:p>
            <a:pPr lvl="1"/>
            <a:r>
              <a:rPr lang="en-US" altLang="zh-CN" dirty="0"/>
              <a:t>Python/R</a:t>
            </a:r>
            <a:r>
              <a:rPr lang="zh-CN" altLang="en-US" dirty="0"/>
              <a:t>数据分析生态以实用工具</a:t>
            </a:r>
            <a:endParaRPr lang="en-US" altLang="zh-CN" dirty="0"/>
          </a:p>
          <a:p>
            <a:endParaRPr lang="en-US" altLang="zh-CN" dirty="0"/>
          </a:p>
          <a:p>
            <a:r>
              <a:rPr lang="zh-CN" altLang="en-US" dirty="0"/>
              <a:t>与数据分析相关的技术</a:t>
            </a:r>
            <a:endParaRPr lang="en-US" altLang="zh-CN" dirty="0"/>
          </a:p>
          <a:p>
            <a:pPr lvl="1"/>
            <a:r>
              <a:rPr lang="zh-CN" altLang="en-US" dirty="0"/>
              <a:t>数据库系统</a:t>
            </a:r>
            <a:endParaRPr lang="en-US" altLang="zh-CN" dirty="0"/>
          </a:p>
          <a:p>
            <a:pPr lvl="1"/>
            <a:r>
              <a:rPr lang="zh-CN" altLang="en-US" dirty="0"/>
              <a:t>数理统计</a:t>
            </a:r>
            <a:endParaRPr lang="en-US" altLang="zh-CN" dirty="0"/>
          </a:p>
          <a:p>
            <a:pPr lvl="1"/>
            <a:r>
              <a:rPr lang="zh-CN" altLang="en-US" dirty="0"/>
              <a:t>机器学习</a:t>
            </a:r>
            <a:endParaRPr lang="en-US" altLang="zh-CN" dirty="0"/>
          </a:p>
          <a:p>
            <a:pPr lvl="1"/>
            <a:r>
              <a:rPr lang="zh-CN" altLang="en-US" dirty="0"/>
              <a:t>线性代数</a:t>
            </a:r>
            <a:r>
              <a:rPr lang="en-US" altLang="zh-CN" dirty="0"/>
              <a:t>/</a:t>
            </a:r>
            <a:r>
              <a:rPr lang="zh-CN" altLang="en-US" dirty="0"/>
              <a:t>最优化</a:t>
            </a:r>
            <a:endParaRPr lang="en-US" altLang="zh-CN" dirty="0"/>
          </a:p>
          <a:p>
            <a:pPr lvl="1"/>
            <a:r>
              <a:rPr lang="zh-CN" altLang="en-US" dirty="0"/>
              <a:t>数据可视化</a:t>
            </a:r>
            <a:endParaRPr lang="en-US" altLang="zh-CN" dirty="0"/>
          </a:p>
          <a:p>
            <a:pPr lvl="1"/>
            <a:r>
              <a:rPr lang="en-US" altLang="zh-CN" dirty="0"/>
              <a:t>……</a:t>
            </a:r>
          </a:p>
          <a:p>
            <a:r>
              <a:rPr lang="zh-CN" altLang="en-US" dirty="0"/>
              <a:t>需要了解领域知识</a:t>
            </a:r>
            <a:endParaRPr lang="en-US" altLang="zh-CN" dirty="0"/>
          </a:p>
          <a:p>
            <a:endParaRPr kumimoji="1" lang="en-US" altLang="zh-CN" dirty="0"/>
          </a:p>
        </p:txBody>
      </p:sp>
      <p:pic>
        <p:nvPicPr>
          <p:cNvPr id="4" name="Picture 2" descr="Figure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629" y="1305790"/>
            <a:ext cx="3538171" cy="3166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6106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a:t>概论</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需要能够处理大规模的数据</a:t>
            </a:r>
            <a:endParaRPr lang="en-US" altLang="zh-CN" dirty="0"/>
          </a:p>
          <a:p>
            <a:r>
              <a:rPr lang="en-US" altLang="zh-CN" sz="1800" dirty="0">
                <a:solidFill>
                  <a:schemeClr val="bg1">
                    <a:lumMod val="50000"/>
                  </a:schemeClr>
                </a:solidFill>
              </a:rPr>
              <a:t>One thousand data instances</a:t>
            </a:r>
          </a:p>
          <a:p>
            <a:r>
              <a:rPr lang="en-US" altLang="zh-CN" sz="2400" dirty="0">
                <a:solidFill>
                  <a:schemeClr val="tx1">
                    <a:lumMod val="65000"/>
                    <a:lumOff val="35000"/>
                  </a:schemeClr>
                </a:solidFill>
              </a:rPr>
              <a:t>One million data instances</a:t>
            </a:r>
          </a:p>
          <a:p>
            <a:r>
              <a:rPr lang="en-US" altLang="zh-CN" sz="2800" dirty="0">
                <a:solidFill>
                  <a:schemeClr val="tx1">
                    <a:lumMod val="65000"/>
                    <a:lumOff val="35000"/>
                  </a:schemeClr>
                </a:solidFill>
              </a:rPr>
              <a:t>One billion data instances</a:t>
            </a:r>
          </a:p>
          <a:p>
            <a:r>
              <a:rPr lang="en-US" altLang="zh-CN" sz="3200" dirty="0"/>
              <a:t>One trillion data instances</a:t>
            </a:r>
          </a:p>
          <a:p>
            <a:endParaRPr lang="en-US" altLang="zh-CN" dirty="0"/>
          </a:p>
          <a:p>
            <a:r>
              <a:rPr lang="en-US" altLang="zh-CN" dirty="0"/>
              <a:t>Those are not different </a:t>
            </a:r>
            <a:r>
              <a:rPr lang="en-US" altLang="zh-CN" dirty="0">
                <a:solidFill>
                  <a:srgbClr val="0000CC"/>
                </a:solidFill>
              </a:rPr>
              <a:t>numbers</a:t>
            </a:r>
            <a:r>
              <a:rPr lang="en-US" altLang="zh-CN" dirty="0"/>
              <a:t>, those are different </a:t>
            </a:r>
            <a:r>
              <a:rPr lang="en-US" altLang="zh-CN" dirty="0">
                <a:solidFill>
                  <a:srgbClr val="C00000"/>
                </a:solidFill>
              </a:rPr>
              <a:t>mindsets </a:t>
            </a:r>
          </a:p>
          <a:p>
            <a:endParaRPr kumimoji="1" lang="en-US" altLang="zh-CN" dirty="0"/>
          </a:p>
        </p:txBody>
      </p:sp>
    </p:spTree>
    <p:extLst>
      <p:ext uri="{BB962C8B-B14F-4D97-AF65-F5344CB8AC3E}">
        <p14:creationId xmlns:p14="http://schemas.microsoft.com/office/powerpoint/2010/main" val="3382222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概论</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fontScale="85000" lnSpcReduction="20000"/>
          </a:bodyPr>
          <a:lstStyle/>
          <a:p>
            <a:pPr algn="just">
              <a:lnSpc>
                <a:spcPct val="120000"/>
              </a:lnSpc>
            </a:pPr>
            <a:r>
              <a:rPr lang="zh-CN" altLang="en-US" dirty="0"/>
              <a:t>需要能够处理大规模的数据</a:t>
            </a:r>
            <a:endParaRPr lang="en-US" altLang="zh-CN" dirty="0"/>
          </a:p>
          <a:p>
            <a:pPr lvl="1" algn="just">
              <a:lnSpc>
                <a:spcPct val="120000"/>
              </a:lnSpc>
            </a:pPr>
            <a:r>
              <a:rPr lang="zh-CN" altLang="en-US" dirty="0"/>
              <a:t>上</a:t>
            </a:r>
            <a:r>
              <a:rPr lang="en-US" altLang="zh-CN" dirty="0"/>
              <a:t>千</a:t>
            </a:r>
            <a:r>
              <a:rPr lang="zh-CN" altLang="en-US" dirty="0"/>
              <a:t>级别</a:t>
            </a:r>
            <a:r>
              <a:rPr lang="en-US" altLang="zh-CN" dirty="0"/>
              <a:t>(thousand)数据样本</a:t>
            </a:r>
          </a:p>
          <a:p>
            <a:pPr lvl="2" algn="just">
              <a:lnSpc>
                <a:spcPct val="120000"/>
              </a:lnSpc>
            </a:pPr>
            <a:r>
              <a:rPr lang="zh-CN" altLang="en-US" dirty="0"/>
              <a:t>无需编程自动化处理</a:t>
            </a:r>
            <a:endParaRPr lang="en-US" altLang="zh-CN" dirty="0"/>
          </a:p>
          <a:p>
            <a:pPr lvl="1" algn="just">
              <a:lnSpc>
                <a:spcPct val="120000"/>
              </a:lnSpc>
            </a:pPr>
            <a:r>
              <a:rPr lang="zh-CN" altLang="en-US" dirty="0"/>
              <a:t>百万级别</a:t>
            </a:r>
            <a:r>
              <a:rPr lang="en-US" altLang="zh-CN" dirty="0"/>
              <a:t>(million)</a:t>
            </a:r>
            <a:r>
              <a:rPr lang="zh-CN" altLang="en-US" dirty="0"/>
              <a:t>数据样本</a:t>
            </a:r>
            <a:endParaRPr lang="en-US" altLang="zh-CN" dirty="0"/>
          </a:p>
          <a:p>
            <a:pPr lvl="2" algn="just">
              <a:lnSpc>
                <a:spcPct val="120000"/>
              </a:lnSpc>
            </a:pPr>
            <a:r>
              <a:rPr lang="zh-CN" altLang="en-US" dirty="0"/>
              <a:t>自动处理</a:t>
            </a:r>
          </a:p>
          <a:p>
            <a:pPr lvl="3" algn="just">
              <a:lnSpc>
                <a:spcPct val="120000"/>
              </a:lnSpc>
            </a:pPr>
            <a:r>
              <a:rPr lang="zh-CN" altLang="en-US" dirty="0"/>
              <a:t>低于</a:t>
            </a:r>
            <a:r>
              <a:rPr lang="en-US" altLang="zh-CN" dirty="0"/>
              <a:t>O(n2)</a:t>
            </a:r>
            <a:r>
              <a:rPr lang="zh-CN" altLang="en-US" dirty="0"/>
              <a:t>的算法</a:t>
            </a:r>
          </a:p>
          <a:p>
            <a:pPr lvl="3" algn="just">
              <a:lnSpc>
                <a:spcPct val="120000"/>
              </a:lnSpc>
            </a:pPr>
            <a:r>
              <a:rPr lang="zh-CN" altLang="en-US" dirty="0"/>
              <a:t>并行化后的</a:t>
            </a:r>
            <a:r>
              <a:rPr lang="en-US" altLang="zh-CN" dirty="0"/>
              <a:t>O(n2)</a:t>
            </a:r>
            <a:r>
              <a:rPr lang="zh-CN" altLang="en-US" dirty="0"/>
              <a:t>算法</a:t>
            </a:r>
          </a:p>
          <a:p>
            <a:pPr lvl="1" algn="just">
              <a:lnSpc>
                <a:spcPct val="120000"/>
              </a:lnSpc>
            </a:pPr>
            <a:r>
              <a:rPr lang="zh-CN" altLang="en-US" dirty="0"/>
              <a:t>十亿级别</a:t>
            </a:r>
            <a:r>
              <a:rPr lang="en-US" altLang="zh-CN" dirty="0"/>
              <a:t>(billion)</a:t>
            </a:r>
            <a:r>
              <a:rPr lang="zh-CN" altLang="en-US" dirty="0"/>
              <a:t>数据样本</a:t>
            </a:r>
            <a:r>
              <a:rPr lang="en-US" altLang="zh-CN" dirty="0"/>
              <a:t>(Web-scale)</a:t>
            </a:r>
          </a:p>
          <a:p>
            <a:pPr lvl="2" algn="just">
              <a:lnSpc>
                <a:spcPct val="120000"/>
              </a:lnSpc>
            </a:pPr>
            <a:r>
              <a:rPr lang="zh-CN" altLang="en-US" dirty="0"/>
              <a:t>如何存储开始成为问题</a:t>
            </a:r>
            <a:r>
              <a:rPr lang="en-US" altLang="zh-CN" dirty="0"/>
              <a:t>(</a:t>
            </a:r>
            <a:r>
              <a:rPr lang="zh-CN" altLang="en-US" dirty="0"/>
              <a:t>分布式存储</a:t>
            </a:r>
            <a:r>
              <a:rPr lang="en-US" altLang="zh-CN" dirty="0"/>
              <a:t>)</a:t>
            </a:r>
            <a:endParaRPr lang="zh-CN" altLang="en-US" dirty="0"/>
          </a:p>
          <a:p>
            <a:pPr lvl="1" algn="just">
              <a:lnSpc>
                <a:spcPct val="120000"/>
              </a:lnSpc>
            </a:pPr>
            <a:r>
              <a:rPr lang="zh-CN" altLang="en-US" dirty="0"/>
              <a:t>万亿级别</a:t>
            </a:r>
            <a:r>
              <a:rPr lang="en-US" altLang="zh-CN" dirty="0"/>
              <a:t>(trillion)</a:t>
            </a:r>
            <a:r>
              <a:rPr lang="zh-CN" altLang="en-US" dirty="0"/>
              <a:t>数据样本</a:t>
            </a:r>
            <a:endParaRPr lang="en-US" altLang="zh-CN" dirty="0"/>
          </a:p>
          <a:p>
            <a:pPr lvl="2" algn="just">
              <a:lnSpc>
                <a:spcPct val="120000"/>
              </a:lnSpc>
            </a:pPr>
            <a:r>
              <a:rPr lang="zh-CN" altLang="en-US" dirty="0"/>
              <a:t>数据很难存储在同一个物理地址</a:t>
            </a:r>
          </a:p>
          <a:p>
            <a:pPr lvl="2" algn="just">
              <a:lnSpc>
                <a:spcPct val="120000"/>
              </a:lnSpc>
            </a:pPr>
            <a:r>
              <a:rPr lang="zh-CN" altLang="en-US" dirty="0"/>
              <a:t>分布式处理，但是又要考虑容错等机制，复杂性进一步上升</a:t>
            </a:r>
          </a:p>
          <a:p>
            <a:pPr lvl="2" algn="just">
              <a:lnSpc>
                <a:spcPct val="120000"/>
              </a:lnSpc>
            </a:pPr>
            <a:r>
              <a:rPr lang="zh-CN" altLang="en-US" dirty="0"/>
              <a:t>几乎无法得知数据的全貌</a:t>
            </a:r>
            <a:r>
              <a:rPr lang="en-US" altLang="zh-CN" dirty="0"/>
              <a:t>(</a:t>
            </a:r>
            <a:r>
              <a:rPr lang="zh-CN" altLang="en-US" dirty="0"/>
              <a:t>难以实现有效采样</a:t>
            </a:r>
            <a:r>
              <a:rPr lang="en-US" altLang="zh-CN" dirty="0"/>
              <a:t>)</a:t>
            </a:r>
          </a:p>
          <a:p>
            <a:pPr lvl="2" algn="just">
              <a:lnSpc>
                <a:spcPct val="120000"/>
              </a:lnSpc>
            </a:pPr>
            <a:r>
              <a:rPr lang="zh-CN" altLang="en-US" dirty="0"/>
              <a:t>数据隐私</a:t>
            </a:r>
            <a:r>
              <a:rPr lang="en-US" altLang="zh-CN" dirty="0"/>
              <a:t>/</a:t>
            </a:r>
            <a:r>
              <a:rPr lang="zh-CN" altLang="en-US" dirty="0"/>
              <a:t>不一致</a:t>
            </a:r>
            <a:r>
              <a:rPr lang="en-US" altLang="zh-CN" dirty="0"/>
              <a:t>/</a:t>
            </a:r>
            <a:r>
              <a:rPr lang="zh-CN" altLang="en-US" dirty="0"/>
              <a:t>数据分布偏斜都成为问题</a:t>
            </a:r>
          </a:p>
          <a:p>
            <a:pPr algn="just">
              <a:lnSpc>
                <a:spcPct val="120000"/>
              </a:lnSpc>
            </a:pPr>
            <a:endParaRPr kumimoji="1" lang="en-US" altLang="zh-CN" dirty="0"/>
          </a:p>
        </p:txBody>
      </p:sp>
    </p:spTree>
    <p:extLst>
      <p:ext uri="{BB962C8B-B14F-4D97-AF65-F5344CB8AC3E}">
        <p14:creationId xmlns:p14="http://schemas.microsoft.com/office/powerpoint/2010/main" val="1633652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a:t>概论</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pPr algn="just"/>
            <a:r>
              <a:rPr lang="zh-CN" altLang="en-US" dirty="0"/>
              <a:t>需要了解数据伦理问题</a:t>
            </a:r>
            <a:endParaRPr lang="en-US" altLang="zh-CN" dirty="0"/>
          </a:p>
          <a:p>
            <a:pPr algn="just"/>
            <a:r>
              <a:rPr lang="en-US" altLang="zh-CN" dirty="0"/>
              <a:t>Target</a:t>
            </a:r>
            <a:r>
              <a:rPr lang="zh-CN" altLang="en-US" dirty="0"/>
              <a:t>的“神”预测带来的隐私担忧</a:t>
            </a:r>
          </a:p>
          <a:p>
            <a:pPr lvl="1" algn="just"/>
            <a:r>
              <a:rPr lang="en-US" altLang="zh-CN" dirty="0"/>
              <a:t>2012</a:t>
            </a:r>
            <a:r>
              <a:rPr lang="zh-CN" altLang="en-US" dirty="0"/>
              <a:t>年，明尼苏达州一家</a:t>
            </a:r>
            <a:r>
              <a:rPr lang="en-US" altLang="zh-CN" dirty="0"/>
              <a:t>Target</a:t>
            </a:r>
            <a:r>
              <a:rPr lang="zh-CN" altLang="en-US" dirty="0"/>
              <a:t>门店被客户投诉，一位中年男子指控</a:t>
            </a:r>
            <a:r>
              <a:rPr lang="en-US" altLang="zh-CN" dirty="0"/>
              <a:t>Target</a:t>
            </a:r>
            <a:r>
              <a:rPr lang="zh-CN" altLang="en-US" dirty="0"/>
              <a:t>将婴儿产品优惠券，寄给他的女儿，而他的女儿只是一个高中生，实在不可理喻</a:t>
            </a:r>
          </a:p>
          <a:p>
            <a:pPr lvl="1" algn="just"/>
            <a:r>
              <a:rPr lang="zh-CN" altLang="en-US" dirty="0"/>
              <a:t>但是没有过多久，他却给</a:t>
            </a:r>
            <a:r>
              <a:rPr lang="en-US" altLang="zh-CN" dirty="0"/>
              <a:t>Target</a:t>
            </a:r>
            <a:r>
              <a:rPr lang="zh-CN" altLang="en-US" dirty="0"/>
              <a:t>来电道歉，因为经他逼问，他女儿后承认自己真的怀孕了</a:t>
            </a:r>
            <a:endParaRPr lang="en-US" altLang="zh-CN" dirty="0"/>
          </a:p>
          <a:p>
            <a:pPr lvl="1" algn="just"/>
            <a:r>
              <a:rPr lang="zh-CN" altLang="en-US" dirty="0"/>
              <a:t>这位高中生没有告诉过父亲她怀孕了，也没有在</a:t>
            </a:r>
            <a:r>
              <a:rPr lang="en-US" altLang="zh-CN" dirty="0"/>
              <a:t>Target</a:t>
            </a:r>
            <a:r>
              <a:rPr lang="zh-CN" altLang="en-US" dirty="0"/>
              <a:t>调查问卷上留下过类似的记录。</a:t>
            </a:r>
            <a:endParaRPr lang="en-US" altLang="zh-CN" dirty="0"/>
          </a:p>
          <a:p>
            <a:pPr algn="just"/>
            <a:r>
              <a:rPr lang="en-US" altLang="zh-CN" dirty="0"/>
              <a:t>Target</a:t>
            </a:r>
            <a:r>
              <a:rPr lang="zh-CN" altLang="en-US" dirty="0"/>
              <a:t>的数据分析师开发了怀孕预测模型</a:t>
            </a:r>
            <a:endParaRPr lang="en-US" altLang="zh-CN" dirty="0"/>
          </a:p>
          <a:p>
            <a:pPr lvl="1" algn="just"/>
            <a:r>
              <a:rPr lang="zh-CN" altLang="en-US" dirty="0"/>
              <a:t>通过分析这位女孩购买无味湿纸巾和补镁药品就预测到她可能怀孕了</a:t>
            </a:r>
            <a:endParaRPr lang="en-US" altLang="zh-CN" dirty="0"/>
          </a:p>
          <a:p>
            <a:pPr algn="just"/>
            <a:endParaRPr kumimoji="1" lang="en-US" altLang="zh-CN" dirty="0"/>
          </a:p>
        </p:txBody>
      </p:sp>
    </p:spTree>
    <p:extLst>
      <p:ext uri="{BB962C8B-B14F-4D97-AF65-F5344CB8AC3E}">
        <p14:creationId xmlns:p14="http://schemas.microsoft.com/office/powerpoint/2010/main" val="3401310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a:t>概论</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需要了解数据伦理问题</a:t>
            </a:r>
            <a:endParaRPr lang="en-US" altLang="zh-CN" dirty="0"/>
          </a:p>
          <a:p>
            <a:r>
              <a:rPr lang="zh-CN" altLang="en-US" dirty="0"/>
              <a:t>信息茧房：智能推荐的危机？</a:t>
            </a:r>
            <a:endParaRPr lang="en-US" altLang="zh-CN" dirty="0"/>
          </a:p>
          <a:p>
            <a:pPr lvl="1"/>
            <a:r>
              <a:rPr lang="zh-CN" altLang="en-US" dirty="0"/>
              <a:t>“我们只听我们选择的东西和愉悦我们的东西”</a:t>
            </a:r>
          </a:p>
          <a:p>
            <a:pPr lvl="1"/>
            <a:r>
              <a:rPr lang="zh-CN" altLang="en-US" dirty="0"/>
              <a:t>在一个封闭的信息环境里，团队成员互相强化已有的观点</a:t>
            </a:r>
            <a:endParaRPr lang="en-US" altLang="zh-CN" dirty="0"/>
          </a:p>
          <a:p>
            <a:endParaRPr kumimoji="1" lang="en-US" altLang="zh-CN" dirty="0"/>
          </a:p>
        </p:txBody>
      </p:sp>
      <p:pic>
        <p:nvPicPr>
          <p:cNvPr id="4"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727" y="2345483"/>
            <a:ext cx="4622604" cy="2344678"/>
          </a:xfrm>
          <a:prstGeom prst="rect">
            <a:avLst/>
          </a:prstGeom>
        </p:spPr>
      </p:pic>
      <p:sp>
        <p:nvSpPr>
          <p:cNvPr id="5" name="TextBox 12"/>
          <p:cNvSpPr txBox="1"/>
          <p:nvPr/>
        </p:nvSpPr>
        <p:spPr>
          <a:xfrm>
            <a:off x="5839091" y="2387540"/>
            <a:ext cx="3262432" cy="400110"/>
          </a:xfrm>
          <a:prstGeom prst="rect">
            <a:avLst/>
          </a:prstGeom>
          <a:solidFill>
            <a:srgbClr val="FF0000"/>
          </a:solidFill>
        </p:spPr>
        <p:txBody>
          <a:bodyPr wrap="none" rtlCol="0">
            <a:spAutoFit/>
          </a:bodyPr>
          <a:lstStyle/>
          <a:p>
            <a:pPr eaLnBrk="0" fontAlgn="base" hangingPunct="0">
              <a:spcBef>
                <a:spcPct val="0"/>
              </a:spcBef>
              <a:spcAft>
                <a:spcPct val="0"/>
              </a:spcAft>
            </a:pPr>
            <a:r>
              <a:rPr lang="zh-CN" altLang="en-US" sz="2000" dirty="0">
                <a:ln>
                  <a:solidFill>
                    <a:srgbClr val="FFFFFF"/>
                  </a:solidFill>
                </a:ln>
                <a:solidFill>
                  <a:srgbClr val="FFFFFF"/>
                </a:solidFill>
                <a:latin typeface="Arial" charset="0"/>
                <a:cs typeface="宋体" charset="-122"/>
              </a:rPr>
              <a:t>别被算法困在“信息茧房”</a:t>
            </a:r>
            <a:endParaRPr lang="en-US" sz="2000" dirty="0">
              <a:ln>
                <a:solidFill>
                  <a:srgbClr val="FFFFFF"/>
                </a:solidFill>
              </a:ln>
              <a:solidFill>
                <a:srgbClr val="FFFFFF"/>
              </a:solidFill>
              <a:latin typeface="Arial" charset="0"/>
              <a:ea typeface="宋体" charset="-122"/>
              <a:cs typeface="宋体" charset="-122"/>
            </a:endParaRPr>
          </a:p>
        </p:txBody>
      </p:sp>
      <p:pic>
        <p:nvPicPr>
          <p:cNvPr id="6" name="Picture 16"/>
          <p:cNvPicPr>
            <a:picLocks noChangeAspect="1"/>
          </p:cNvPicPr>
          <p:nvPr/>
        </p:nvPicPr>
        <p:blipFill rotWithShape="1">
          <a:blip r:embed="rId3" cstate="print">
            <a:extLst>
              <a:ext uri="{28A0092B-C50C-407E-A947-70E740481C1C}">
                <a14:useLocalDpi xmlns:a14="http://schemas.microsoft.com/office/drawing/2010/main" val="0"/>
              </a:ext>
            </a:extLst>
          </a:blip>
          <a:srcRect l="3620" t="3508" b="-1"/>
          <a:stretch/>
        </p:blipFill>
        <p:spPr>
          <a:xfrm>
            <a:off x="6761695" y="2964873"/>
            <a:ext cx="1166755" cy="1853652"/>
          </a:xfrm>
          <a:prstGeom prst="rect">
            <a:avLst/>
          </a:prstGeom>
        </p:spPr>
      </p:pic>
    </p:spTree>
    <p:extLst>
      <p:ext uri="{BB962C8B-B14F-4D97-AF65-F5344CB8AC3E}">
        <p14:creationId xmlns:p14="http://schemas.microsoft.com/office/powerpoint/2010/main" val="12744409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a:t>概论</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需要了解数据伦理问题</a:t>
            </a:r>
            <a:endParaRPr lang="en-US" altLang="zh-CN" dirty="0"/>
          </a:p>
          <a:p>
            <a:r>
              <a:rPr lang="zh-CN" altLang="en-US" dirty="0"/>
              <a:t>信息茧房：智能推荐的危机？</a:t>
            </a:r>
            <a:endParaRPr lang="en-US" altLang="zh-CN" dirty="0"/>
          </a:p>
          <a:p>
            <a:endParaRPr kumimoji="1" lang="en-US" altLang="zh-CN" dirty="0"/>
          </a:p>
        </p:txBody>
      </p:sp>
      <p:pic>
        <p:nvPicPr>
          <p:cNvPr id="4" name="Content Placeholder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7362" y="1774221"/>
            <a:ext cx="4378191" cy="317589"/>
          </a:xfrm>
          <a:prstGeom prst="rect">
            <a:avLst/>
          </a:prstGeom>
        </p:spPr>
      </p:pic>
      <p:pic>
        <p:nvPicPr>
          <p:cNvPr id="5"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7362" y="2272964"/>
            <a:ext cx="3800796" cy="1980365"/>
          </a:xfrm>
          <a:prstGeom prst="rect">
            <a:avLst/>
          </a:prstGeom>
        </p:spPr>
      </p:pic>
      <p:sp>
        <p:nvSpPr>
          <p:cNvPr id="6" name="矩形 5"/>
          <p:cNvSpPr/>
          <p:nvPr/>
        </p:nvSpPr>
        <p:spPr>
          <a:xfrm>
            <a:off x="6316817" y="1528204"/>
            <a:ext cx="1338828" cy="369332"/>
          </a:xfrm>
          <a:prstGeom prst="rect">
            <a:avLst/>
          </a:prstGeom>
        </p:spPr>
        <p:txBody>
          <a:bodyPr wrap="none">
            <a:spAutoFit/>
          </a:bodyPr>
          <a:lstStyle/>
          <a:p>
            <a:r>
              <a:rPr lang="zh-CN" altLang="en-US" dirty="0">
                <a:latin typeface="Microsoft YaHei" charset="-122"/>
                <a:ea typeface="Microsoft YaHei" charset="-122"/>
                <a:cs typeface="Microsoft YaHei" charset="-122"/>
              </a:rPr>
              <a:t>曾经的女神</a:t>
            </a:r>
            <a:endParaRPr lang="en-US" altLang="zh-CN" dirty="0">
              <a:latin typeface="Microsoft YaHei" charset="-122"/>
              <a:ea typeface="Microsoft YaHei" charset="-122"/>
              <a:cs typeface="Microsoft YaHei" charset="-122"/>
            </a:endParaRPr>
          </a:p>
        </p:txBody>
      </p:sp>
      <p:pic>
        <p:nvPicPr>
          <p:cNvPr id="7"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10578" y="2023402"/>
            <a:ext cx="1027481" cy="1446377"/>
          </a:xfrm>
          <a:prstGeom prst="rect">
            <a:avLst/>
          </a:prstGeom>
        </p:spPr>
      </p:pic>
      <p:pic>
        <p:nvPicPr>
          <p:cNvPr id="8" name="Picture 4"/>
          <p:cNvPicPr>
            <a:picLocks noChangeAspect="1"/>
          </p:cNvPicPr>
          <p:nvPr/>
        </p:nvPicPr>
        <p:blipFill rotWithShape="1">
          <a:blip r:embed="rId5" cstate="print">
            <a:extLst>
              <a:ext uri="{28A0092B-C50C-407E-A947-70E740481C1C}">
                <a14:useLocalDpi xmlns:a14="http://schemas.microsoft.com/office/drawing/2010/main" val="0"/>
              </a:ext>
            </a:extLst>
          </a:blip>
          <a:srcRect r="9412"/>
          <a:stretch/>
        </p:blipFill>
        <p:spPr>
          <a:xfrm>
            <a:off x="7324009" y="2023403"/>
            <a:ext cx="1098947" cy="1451152"/>
          </a:xfrm>
          <a:prstGeom prst="rect">
            <a:avLst/>
          </a:prstGeom>
        </p:spPr>
      </p:pic>
      <p:pic>
        <p:nvPicPr>
          <p:cNvPr id="9"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61814" y="3357831"/>
            <a:ext cx="1096193" cy="1370800"/>
          </a:xfrm>
          <a:prstGeom prst="rect">
            <a:avLst/>
          </a:prstGeom>
        </p:spPr>
      </p:pic>
      <p:pic>
        <p:nvPicPr>
          <p:cNvPr id="10"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24009" y="3357831"/>
            <a:ext cx="1098947" cy="1375369"/>
          </a:xfrm>
          <a:prstGeom prst="rect">
            <a:avLst/>
          </a:prstGeom>
        </p:spPr>
      </p:pic>
    </p:spTree>
    <p:extLst>
      <p:ext uri="{BB962C8B-B14F-4D97-AF65-F5344CB8AC3E}">
        <p14:creationId xmlns:p14="http://schemas.microsoft.com/office/powerpoint/2010/main" val="40575110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a:t>概论</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en-US" altLang="zh-CN" dirty="0"/>
              <a:t>About Student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5004" y="956839"/>
            <a:ext cx="3951877" cy="3835400"/>
          </a:xfrm>
          <a:prstGeom prst="rect">
            <a:avLst/>
          </a:prstGeom>
        </p:spPr>
      </p:pic>
    </p:spTree>
    <p:extLst>
      <p:ext uri="{BB962C8B-B14F-4D97-AF65-F5344CB8AC3E}">
        <p14:creationId xmlns:p14="http://schemas.microsoft.com/office/powerpoint/2010/main" val="35908731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a:t>概论</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回顾：</a:t>
            </a:r>
            <a:r>
              <a:rPr lang="zh-CN" altLang="en-US" dirty="0"/>
              <a:t>数据科学家应具备什么能力？</a:t>
            </a:r>
            <a:endParaRPr lang="en-US" altLang="zh-CN" dirty="0"/>
          </a:p>
          <a:p>
            <a:pPr lvl="1">
              <a:spcAft>
                <a:spcPts val="600"/>
              </a:spcAft>
            </a:pPr>
            <a:r>
              <a:rPr lang="zh-CN" altLang="en-US" dirty="0"/>
              <a:t>管理和处理各种类型的数据</a:t>
            </a:r>
            <a:endParaRPr lang="en-US" altLang="zh-CN" dirty="0"/>
          </a:p>
          <a:p>
            <a:pPr lvl="1">
              <a:spcAft>
                <a:spcPts val="600"/>
              </a:spcAft>
            </a:pPr>
            <a:r>
              <a:rPr lang="zh-CN" altLang="en-US" dirty="0"/>
              <a:t>解决数据科学的两个核心任务</a:t>
            </a:r>
            <a:endParaRPr lang="en-US" altLang="zh-CN" dirty="0"/>
          </a:p>
          <a:p>
            <a:pPr lvl="2">
              <a:spcAft>
                <a:spcPts val="600"/>
              </a:spcAft>
            </a:pPr>
            <a:r>
              <a:rPr lang="zh-CN" altLang="en-US" dirty="0"/>
              <a:t>从数据中洞见</a:t>
            </a:r>
            <a:r>
              <a:rPr lang="zh-CN" altLang="en-US" dirty="0">
                <a:solidFill>
                  <a:srgbClr val="C00000"/>
                </a:solidFill>
              </a:rPr>
              <a:t>真知</a:t>
            </a:r>
            <a:endParaRPr lang="en-US" altLang="zh-CN" dirty="0">
              <a:solidFill>
                <a:srgbClr val="C00000"/>
              </a:solidFill>
            </a:endParaRPr>
          </a:p>
          <a:p>
            <a:pPr lvl="2">
              <a:spcAft>
                <a:spcPts val="600"/>
              </a:spcAft>
            </a:pPr>
            <a:r>
              <a:rPr lang="zh-CN" altLang="en-US" dirty="0"/>
              <a:t>基于数据驱动进行</a:t>
            </a:r>
            <a:r>
              <a:rPr lang="zh-CN" altLang="en-US" dirty="0">
                <a:solidFill>
                  <a:srgbClr val="C00000"/>
                </a:solidFill>
              </a:rPr>
              <a:t>决策</a:t>
            </a:r>
            <a:r>
              <a:rPr lang="zh-CN" altLang="en-US" dirty="0"/>
              <a:t>支持</a:t>
            </a:r>
            <a:endParaRPr lang="en-US" altLang="zh-CN" dirty="0"/>
          </a:p>
          <a:p>
            <a:pPr lvl="1">
              <a:spcAft>
                <a:spcPts val="600"/>
              </a:spcAft>
            </a:pPr>
            <a:r>
              <a:rPr lang="zh-CN" altLang="en-US" dirty="0"/>
              <a:t>掌握数据分析的技能与工具</a:t>
            </a:r>
            <a:endParaRPr lang="en-US" altLang="zh-CN" dirty="0"/>
          </a:p>
          <a:p>
            <a:pPr lvl="1">
              <a:spcAft>
                <a:spcPts val="600"/>
              </a:spcAft>
            </a:pPr>
            <a:r>
              <a:rPr lang="zh-CN" altLang="en-US" dirty="0"/>
              <a:t>能够处理大规模的数据</a:t>
            </a:r>
            <a:endParaRPr lang="en-US" altLang="zh-CN" dirty="0"/>
          </a:p>
          <a:p>
            <a:pPr lvl="1">
              <a:spcAft>
                <a:spcPts val="600"/>
              </a:spcAft>
            </a:pPr>
            <a:r>
              <a:rPr lang="zh-CN" altLang="en-US" dirty="0"/>
              <a:t>了解数据伦理问题</a:t>
            </a:r>
            <a:endParaRPr lang="en-US" altLang="zh-CN" dirty="0"/>
          </a:p>
          <a:p>
            <a:endParaRPr kumimoji="1" lang="en-US" altLang="zh-CN" dirty="0"/>
          </a:p>
        </p:txBody>
      </p:sp>
    </p:spTree>
    <p:extLst>
      <p:ext uri="{BB962C8B-B14F-4D97-AF65-F5344CB8AC3E}">
        <p14:creationId xmlns:p14="http://schemas.microsoft.com/office/powerpoint/2010/main" val="22435343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a:t>概论</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40007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a:t>概论</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课程定位：数据科学系列课程的先导课</a:t>
            </a:r>
            <a:endParaRPr lang="en-US" altLang="zh-CN" dirty="0"/>
          </a:p>
          <a:p>
            <a:endParaRPr lang="en-US" altLang="zh-CN" dirty="0"/>
          </a:p>
          <a:p>
            <a:r>
              <a:rPr lang="zh-CN" altLang="en-US" dirty="0"/>
              <a:t>课程目标：</a:t>
            </a:r>
            <a:endParaRPr lang="en-US" altLang="zh-CN" dirty="0"/>
          </a:p>
          <a:p>
            <a:pPr lvl="1"/>
            <a:r>
              <a:rPr lang="zh-CN" altLang="en-US" dirty="0"/>
              <a:t>让同学们对数据科学有一个整体的认识</a:t>
            </a:r>
            <a:endParaRPr lang="en-US" altLang="zh-CN" dirty="0"/>
          </a:p>
          <a:p>
            <a:pPr lvl="1"/>
            <a:r>
              <a:rPr lang="zh-CN" altLang="en-US" dirty="0"/>
              <a:t>针对</a:t>
            </a:r>
            <a:r>
              <a:rPr lang="zh-CN" altLang="en-US" dirty="0">
                <a:solidFill>
                  <a:srgbClr val="C00000"/>
                </a:solidFill>
              </a:rPr>
              <a:t>文本</a:t>
            </a:r>
            <a:r>
              <a:rPr lang="zh-CN" altLang="en-US" dirty="0"/>
              <a:t>、</a:t>
            </a:r>
            <a:r>
              <a:rPr lang="zh-CN" altLang="en-US" dirty="0">
                <a:solidFill>
                  <a:srgbClr val="C00000"/>
                </a:solidFill>
              </a:rPr>
              <a:t>图</a:t>
            </a:r>
            <a:r>
              <a:rPr lang="zh-CN" altLang="en-US" dirty="0"/>
              <a:t>等不同类型的数据进行深入讲解</a:t>
            </a:r>
            <a:endParaRPr lang="en-US" altLang="zh-CN" dirty="0"/>
          </a:p>
          <a:p>
            <a:pPr lvl="1"/>
            <a:r>
              <a:rPr lang="zh-CN" altLang="en-US" dirty="0"/>
              <a:t>了解数据分析的基本技术</a:t>
            </a:r>
            <a:endParaRPr lang="en-US" altLang="zh-CN" dirty="0"/>
          </a:p>
          <a:p>
            <a:pPr lvl="1"/>
            <a:r>
              <a:rPr lang="zh-CN" altLang="en-US" dirty="0"/>
              <a:t>训练同学们使用</a:t>
            </a:r>
            <a:r>
              <a:rPr lang="en-US" altLang="zh-CN" dirty="0"/>
              <a:t>Python</a:t>
            </a:r>
            <a:r>
              <a:rPr lang="zh-CN" altLang="en-US" dirty="0"/>
              <a:t>的生态工具从头到尾地完成</a:t>
            </a:r>
            <a:r>
              <a:rPr lang="en-US" altLang="zh-CN" dirty="0"/>
              <a:t>1-2</a:t>
            </a:r>
            <a:r>
              <a:rPr lang="zh-CN" altLang="en-US" dirty="0"/>
              <a:t>个项目</a:t>
            </a:r>
            <a:endParaRPr lang="en-US" altLang="zh-CN" dirty="0"/>
          </a:p>
          <a:p>
            <a:endParaRPr lang="en-US" altLang="zh-CN" dirty="0"/>
          </a:p>
          <a:p>
            <a:r>
              <a:rPr lang="zh-CN" altLang="en-US" dirty="0"/>
              <a:t>数据科学导论课能让你成为数据科学家吗？</a:t>
            </a:r>
            <a:endParaRPr lang="en-US" altLang="zh-CN" dirty="0"/>
          </a:p>
          <a:p>
            <a:pPr lvl="1"/>
            <a:r>
              <a:rPr lang="zh-CN" altLang="en-US" dirty="0"/>
              <a:t>不能</a:t>
            </a:r>
            <a:r>
              <a:rPr lang="en-US" altLang="zh-CN" dirty="0"/>
              <a:t>……</a:t>
            </a:r>
          </a:p>
          <a:p>
            <a:pPr lvl="1"/>
            <a:r>
              <a:rPr lang="zh-CN" altLang="en-US" dirty="0"/>
              <a:t>但我们希望这是一个好的开端！</a:t>
            </a:r>
            <a:endParaRPr kumimoji="1" lang="en-US" altLang="zh-CN" dirty="0"/>
          </a:p>
        </p:txBody>
      </p:sp>
    </p:spTree>
    <p:extLst>
      <p:ext uri="{BB962C8B-B14F-4D97-AF65-F5344CB8AC3E}">
        <p14:creationId xmlns:p14="http://schemas.microsoft.com/office/powerpoint/2010/main" val="12997046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a:t>概论</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fontScale="92500" lnSpcReduction="20000"/>
          </a:bodyPr>
          <a:lstStyle/>
          <a:p>
            <a:r>
              <a:rPr lang="zh-CN" altLang="en-US" dirty="0"/>
              <a:t>课程覆盖的内容</a:t>
            </a:r>
            <a:endParaRPr lang="en-US" altLang="zh-CN" dirty="0"/>
          </a:p>
          <a:p>
            <a:pPr lvl="1">
              <a:spcAft>
                <a:spcPts val="600"/>
              </a:spcAft>
            </a:pPr>
            <a:r>
              <a:rPr lang="zh-CN" altLang="en-US" dirty="0"/>
              <a:t>管理和处理各种类型的数据</a:t>
            </a:r>
            <a:endParaRPr lang="en-US" altLang="zh-CN" dirty="0"/>
          </a:p>
          <a:p>
            <a:pPr lvl="2">
              <a:spcAft>
                <a:spcPts val="600"/>
              </a:spcAft>
            </a:pPr>
            <a:r>
              <a:rPr lang="zh-CN" altLang="en-US" dirty="0">
                <a:solidFill>
                  <a:srgbClr val="C00000"/>
                </a:solidFill>
              </a:rPr>
              <a:t>文本、图、</a:t>
            </a:r>
            <a:r>
              <a:rPr lang="zh-CN" altLang="en-US" dirty="0"/>
              <a:t>关系、</a:t>
            </a:r>
            <a:r>
              <a:rPr lang="en-US" altLang="zh-CN" dirty="0"/>
              <a:t>Web</a:t>
            </a:r>
            <a:r>
              <a:rPr lang="zh-CN" altLang="en-US" dirty="0"/>
              <a:t>、时间序列、流数据</a:t>
            </a:r>
            <a:r>
              <a:rPr lang="en-US" altLang="zh-CN" dirty="0"/>
              <a:t>……</a:t>
            </a:r>
          </a:p>
          <a:p>
            <a:pPr lvl="1">
              <a:spcAft>
                <a:spcPts val="600"/>
              </a:spcAft>
            </a:pPr>
            <a:r>
              <a:rPr lang="zh-CN" altLang="en-US" dirty="0"/>
              <a:t>解决数据科学的两个核心任务</a:t>
            </a:r>
            <a:endParaRPr lang="en-US" altLang="zh-CN" dirty="0"/>
          </a:p>
          <a:p>
            <a:pPr lvl="2">
              <a:spcAft>
                <a:spcPts val="600"/>
              </a:spcAft>
            </a:pPr>
            <a:r>
              <a:rPr lang="zh-CN" altLang="en-US" dirty="0"/>
              <a:t>从数据中洞见真知：</a:t>
            </a:r>
            <a:r>
              <a:rPr lang="en-US" altLang="zh-CN" dirty="0">
                <a:solidFill>
                  <a:srgbClr val="C00000"/>
                </a:solidFill>
              </a:rPr>
              <a:t>raw</a:t>
            </a:r>
            <a:r>
              <a:rPr lang="zh-CN" altLang="en-US" dirty="0">
                <a:solidFill>
                  <a:srgbClr val="C00000"/>
                </a:solidFill>
              </a:rPr>
              <a:t> </a:t>
            </a:r>
            <a:r>
              <a:rPr lang="en-US" altLang="zh-CN" dirty="0">
                <a:solidFill>
                  <a:srgbClr val="C00000"/>
                </a:solidFill>
              </a:rPr>
              <a:t>data</a:t>
            </a:r>
            <a:r>
              <a:rPr lang="zh-CN" altLang="en-US" dirty="0">
                <a:solidFill>
                  <a:srgbClr val="C00000"/>
                </a:solidFill>
              </a:rPr>
              <a:t> </a:t>
            </a:r>
            <a:r>
              <a:rPr lang="zh-CN" altLang="en-US" dirty="0">
                <a:solidFill>
                  <a:srgbClr val="C00000"/>
                </a:solidFill>
                <a:sym typeface="Wingdings"/>
              </a:rPr>
              <a:t> </a:t>
            </a:r>
            <a:r>
              <a:rPr lang="en-US" altLang="zh-CN" dirty="0">
                <a:solidFill>
                  <a:srgbClr val="C00000"/>
                </a:solidFill>
                <a:sym typeface="Wingdings"/>
              </a:rPr>
              <a:t>Insights</a:t>
            </a:r>
            <a:endParaRPr lang="en-US" altLang="zh-CN" dirty="0">
              <a:solidFill>
                <a:srgbClr val="C00000"/>
              </a:solidFill>
            </a:endParaRPr>
          </a:p>
          <a:p>
            <a:pPr lvl="2">
              <a:spcAft>
                <a:spcPts val="600"/>
              </a:spcAft>
            </a:pPr>
            <a:r>
              <a:rPr lang="zh-CN" altLang="en-US" dirty="0"/>
              <a:t>基于数据驱动进行决策支持：</a:t>
            </a:r>
            <a:r>
              <a:rPr lang="zh-CN" altLang="en-US" dirty="0">
                <a:solidFill>
                  <a:srgbClr val="C00000"/>
                </a:solidFill>
              </a:rPr>
              <a:t>文本分析、图数据分析</a:t>
            </a:r>
            <a:r>
              <a:rPr lang="en-US" altLang="zh-CN" dirty="0">
                <a:solidFill>
                  <a:srgbClr val="C00000"/>
                </a:solidFill>
              </a:rPr>
              <a:t>……</a:t>
            </a:r>
          </a:p>
          <a:p>
            <a:pPr lvl="1">
              <a:spcAft>
                <a:spcPts val="600"/>
              </a:spcAft>
            </a:pPr>
            <a:r>
              <a:rPr lang="zh-CN" altLang="en-US" dirty="0"/>
              <a:t>掌握数据分析的技能与工具</a:t>
            </a:r>
            <a:endParaRPr lang="en-US" altLang="zh-CN" dirty="0"/>
          </a:p>
          <a:p>
            <a:pPr lvl="2">
              <a:spcAft>
                <a:spcPts val="600"/>
              </a:spcAft>
            </a:pPr>
            <a:r>
              <a:rPr lang="en-US" altLang="zh-CN" dirty="0">
                <a:solidFill>
                  <a:srgbClr val="C00000"/>
                </a:solidFill>
              </a:rPr>
              <a:t>Python</a:t>
            </a:r>
            <a:r>
              <a:rPr lang="zh-CN" altLang="en-US" dirty="0">
                <a:solidFill>
                  <a:srgbClr val="C00000"/>
                </a:solidFill>
              </a:rPr>
              <a:t>及其数据分析工具</a:t>
            </a:r>
            <a:endParaRPr lang="en-US" altLang="zh-CN" dirty="0">
              <a:solidFill>
                <a:srgbClr val="C00000"/>
              </a:solidFill>
            </a:endParaRPr>
          </a:p>
          <a:p>
            <a:pPr lvl="2">
              <a:spcAft>
                <a:spcPts val="600"/>
              </a:spcAft>
            </a:pPr>
            <a:r>
              <a:rPr lang="zh-CN" altLang="en-US" dirty="0">
                <a:solidFill>
                  <a:srgbClr val="C00000"/>
                </a:solidFill>
              </a:rPr>
              <a:t>机器学习初步</a:t>
            </a:r>
            <a:endParaRPr lang="en-US" altLang="zh-CN" dirty="0">
              <a:solidFill>
                <a:srgbClr val="C00000"/>
              </a:solidFill>
            </a:endParaRPr>
          </a:p>
          <a:p>
            <a:pPr lvl="2">
              <a:spcAft>
                <a:spcPts val="600"/>
              </a:spcAft>
            </a:pPr>
            <a:r>
              <a:rPr lang="zh-CN" altLang="en-US" dirty="0"/>
              <a:t>数据库系统、统计、最优化</a:t>
            </a:r>
            <a:r>
              <a:rPr lang="en-US" altLang="zh-CN" dirty="0"/>
              <a:t>……</a:t>
            </a:r>
          </a:p>
          <a:p>
            <a:pPr lvl="1">
              <a:spcAft>
                <a:spcPts val="600"/>
              </a:spcAft>
            </a:pPr>
            <a:r>
              <a:rPr lang="zh-CN" altLang="en-US" dirty="0"/>
              <a:t>能够处理大规模的数据</a:t>
            </a:r>
            <a:endParaRPr lang="en-US" altLang="zh-CN" dirty="0"/>
          </a:p>
          <a:p>
            <a:pPr lvl="2">
              <a:spcAft>
                <a:spcPts val="600"/>
              </a:spcAft>
            </a:pPr>
            <a:r>
              <a:rPr lang="zh-CN" altLang="en-US" dirty="0"/>
              <a:t>初步介绍一些</a:t>
            </a:r>
            <a:r>
              <a:rPr lang="zh-CN" altLang="en-US" dirty="0">
                <a:solidFill>
                  <a:srgbClr val="C00000"/>
                </a:solidFill>
              </a:rPr>
              <a:t>分布式数据处理工具</a:t>
            </a:r>
            <a:endParaRPr lang="en-US" altLang="zh-CN" dirty="0">
              <a:solidFill>
                <a:srgbClr val="C00000"/>
              </a:solidFill>
            </a:endParaRPr>
          </a:p>
          <a:p>
            <a:endParaRPr kumimoji="1" lang="en-US" altLang="zh-CN" dirty="0"/>
          </a:p>
        </p:txBody>
      </p:sp>
      <p:sp>
        <p:nvSpPr>
          <p:cNvPr id="4" name="Rectangle 3"/>
          <p:cNvSpPr/>
          <p:nvPr/>
        </p:nvSpPr>
        <p:spPr>
          <a:xfrm>
            <a:off x="5464627" y="3491067"/>
            <a:ext cx="3106057" cy="461665"/>
          </a:xfrm>
          <a:prstGeom prst="rect">
            <a:avLst/>
          </a:prstGeom>
          <a:solidFill>
            <a:schemeClr val="accent3">
              <a:lumMod val="20000"/>
              <a:lumOff val="80000"/>
            </a:schemeClr>
          </a:solidFill>
          <a:ln>
            <a:solidFill>
              <a:schemeClr val="accent1"/>
            </a:solidFill>
          </a:ln>
        </p:spPr>
        <p:txBody>
          <a:bodyPr wrap="square">
            <a:spAutoFit/>
          </a:bodyPr>
          <a:lstStyle/>
          <a:p>
            <a:pPr algn="ctr"/>
            <a:r>
              <a:rPr lang="zh-CN" altLang="en-US" sz="2400" b="1" dirty="0">
                <a:solidFill>
                  <a:srgbClr val="C00000"/>
                </a:solidFill>
                <a:latin typeface="Microsoft YaHei" charset="-122"/>
                <a:ea typeface="Microsoft YaHei" charset="-122"/>
                <a:cs typeface="Microsoft YaHei" charset="-122"/>
              </a:rPr>
              <a:t>红字内容</a:t>
            </a:r>
            <a:r>
              <a:rPr lang="zh-CN" altLang="en-US" sz="2400" b="1" dirty="0">
                <a:latin typeface="Microsoft YaHei" charset="-122"/>
                <a:ea typeface="Microsoft YaHei" charset="-122"/>
                <a:cs typeface="Microsoft YaHei" charset="-122"/>
              </a:rPr>
              <a:t>是课程覆盖</a:t>
            </a:r>
            <a:endParaRPr lang="en-US" sz="2400" b="1"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673479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a:t>概论</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fontScale="92500"/>
          </a:bodyPr>
          <a:lstStyle/>
          <a:p>
            <a:pPr>
              <a:lnSpc>
                <a:spcPct val="110000"/>
              </a:lnSpc>
            </a:pPr>
            <a:r>
              <a:rPr lang="zh-CN" altLang="en-US" dirty="0"/>
              <a:t>课程</a:t>
            </a:r>
            <a:r>
              <a:rPr lang="zh-CN" altLang="en-US" dirty="0">
                <a:solidFill>
                  <a:srgbClr val="C00000"/>
                </a:solidFill>
              </a:rPr>
              <a:t>不会深入</a:t>
            </a:r>
            <a:r>
              <a:rPr lang="zh-CN" altLang="en-US" dirty="0"/>
              <a:t>的内容</a:t>
            </a:r>
            <a:endParaRPr lang="en-US" altLang="zh-CN" dirty="0"/>
          </a:p>
          <a:p>
            <a:pPr lvl="1">
              <a:lnSpc>
                <a:spcPct val="110000"/>
              </a:lnSpc>
            </a:pPr>
            <a:r>
              <a:rPr lang="zh-CN" altLang="en-US" dirty="0"/>
              <a:t>数据库系统与技术</a:t>
            </a:r>
            <a:r>
              <a:rPr lang="en-US" altLang="zh-CN" dirty="0"/>
              <a:t>(</a:t>
            </a:r>
            <a:r>
              <a:rPr lang="zh-CN" altLang="en-US" dirty="0"/>
              <a:t>如</a:t>
            </a:r>
            <a:r>
              <a:rPr lang="en-US" altLang="zh-CN" dirty="0"/>
              <a:t>SQL</a:t>
            </a:r>
            <a:r>
              <a:rPr lang="zh-CN" altLang="en-US" dirty="0"/>
              <a:t>查询</a:t>
            </a:r>
            <a:r>
              <a:rPr lang="en-US" altLang="zh-CN" dirty="0"/>
              <a:t>)</a:t>
            </a:r>
          </a:p>
          <a:p>
            <a:pPr lvl="2">
              <a:lnSpc>
                <a:spcPct val="110000"/>
              </a:lnSpc>
            </a:pPr>
            <a:r>
              <a:rPr lang="zh-CN" altLang="en-US" dirty="0"/>
              <a:t>实际上，数据科学家需要非常熟练的掌握数据库技术</a:t>
            </a:r>
            <a:endParaRPr lang="en-US" altLang="zh-CN" dirty="0"/>
          </a:p>
          <a:p>
            <a:pPr lvl="2">
              <a:lnSpc>
                <a:spcPct val="110000"/>
              </a:lnSpc>
            </a:pPr>
            <a:r>
              <a:rPr lang="zh-CN" altLang="en-US" dirty="0"/>
              <a:t>我们把这部分知识留给后续的数据库相关课程</a:t>
            </a:r>
            <a:endParaRPr lang="en-US" altLang="zh-CN" dirty="0"/>
          </a:p>
          <a:p>
            <a:pPr lvl="1">
              <a:lnSpc>
                <a:spcPct val="110000"/>
              </a:lnSpc>
            </a:pPr>
            <a:r>
              <a:rPr lang="en-US" altLang="zh-CN" dirty="0"/>
              <a:t>Python</a:t>
            </a:r>
            <a:r>
              <a:rPr lang="zh-CN" altLang="en-US" dirty="0"/>
              <a:t>程序设计与数据分析编程实践</a:t>
            </a:r>
            <a:endParaRPr lang="en-US" altLang="zh-CN" dirty="0"/>
          </a:p>
          <a:p>
            <a:pPr lvl="2">
              <a:lnSpc>
                <a:spcPct val="110000"/>
              </a:lnSpc>
            </a:pPr>
            <a:r>
              <a:rPr lang="zh-CN" altLang="en-US" dirty="0"/>
              <a:t>实际上，这部分对成为一个数据科学家来讲非常重要</a:t>
            </a:r>
            <a:endParaRPr lang="en-US" altLang="zh-CN" dirty="0"/>
          </a:p>
          <a:p>
            <a:pPr lvl="2">
              <a:lnSpc>
                <a:spcPct val="110000"/>
              </a:lnSpc>
            </a:pPr>
            <a:r>
              <a:rPr lang="zh-CN" altLang="en-US" dirty="0"/>
              <a:t>我们认为你们已经掌握</a:t>
            </a:r>
            <a:r>
              <a:rPr lang="en-US" altLang="zh-CN" dirty="0"/>
              <a:t>Python</a:t>
            </a:r>
            <a:r>
              <a:rPr lang="zh-CN" altLang="en-US" dirty="0"/>
              <a:t>，或者能够通过自学</a:t>
            </a:r>
            <a:r>
              <a:rPr lang="en-US" altLang="zh-CN" dirty="0"/>
              <a:t>+</a:t>
            </a:r>
            <a:r>
              <a:rPr lang="zh-CN" altLang="en-US" dirty="0"/>
              <a:t>上机课掌握基本的技能</a:t>
            </a:r>
            <a:endParaRPr lang="en-US" altLang="zh-CN" dirty="0"/>
          </a:p>
          <a:p>
            <a:pPr lvl="1">
              <a:lnSpc>
                <a:spcPct val="110000"/>
              </a:lnSpc>
            </a:pPr>
            <a:r>
              <a:rPr lang="zh-CN" altLang="en-US" dirty="0"/>
              <a:t>复杂的机器学习与深度学习模型</a:t>
            </a:r>
            <a:endParaRPr lang="en-US" altLang="zh-CN" dirty="0"/>
          </a:p>
          <a:p>
            <a:pPr lvl="2">
              <a:lnSpc>
                <a:spcPct val="110000"/>
              </a:lnSpc>
            </a:pPr>
            <a:r>
              <a:rPr lang="zh-CN" altLang="en-US" dirty="0"/>
              <a:t>实际上，机器学习与深度学习正变得越来越重要</a:t>
            </a:r>
            <a:endParaRPr lang="en-US" altLang="zh-CN" dirty="0"/>
          </a:p>
          <a:p>
            <a:pPr lvl="2">
              <a:lnSpc>
                <a:spcPct val="110000"/>
              </a:lnSpc>
            </a:pPr>
            <a:r>
              <a:rPr lang="zh-CN" altLang="en-US" dirty="0"/>
              <a:t>我们会讲解机器学习的基本思想与最简单的模型，把更复杂的知识留给后续的课程</a:t>
            </a:r>
            <a:endParaRPr lang="en-US" altLang="zh-CN" dirty="0"/>
          </a:p>
          <a:p>
            <a:pPr lvl="1">
              <a:lnSpc>
                <a:spcPct val="110000"/>
              </a:lnSpc>
            </a:pPr>
            <a:r>
              <a:rPr lang="zh-CN" altLang="en-US" dirty="0"/>
              <a:t>数据伦理问题</a:t>
            </a:r>
            <a:endParaRPr lang="en-US" altLang="zh-CN" dirty="0"/>
          </a:p>
          <a:p>
            <a:pPr lvl="2">
              <a:lnSpc>
                <a:spcPct val="110000"/>
              </a:lnSpc>
            </a:pPr>
            <a:r>
              <a:rPr lang="zh-CN" altLang="en-US" dirty="0"/>
              <a:t>目前学术界与工业界对数据伦理的研究尚待深入</a:t>
            </a:r>
            <a:endParaRPr lang="en-US" altLang="zh-CN" dirty="0"/>
          </a:p>
          <a:p>
            <a:pPr>
              <a:lnSpc>
                <a:spcPct val="110000"/>
              </a:lnSpc>
            </a:pPr>
            <a:endParaRPr kumimoji="1" lang="en-US" altLang="zh-CN" dirty="0"/>
          </a:p>
        </p:txBody>
      </p:sp>
    </p:spTree>
    <p:extLst>
      <p:ext uri="{BB962C8B-B14F-4D97-AF65-F5344CB8AC3E}">
        <p14:creationId xmlns:p14="http://schemas.microsoft.com/office/powerpoint/2010/main" val="597658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a:t>概论</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lnSpcReduction="10000"/>
          </a:bodyPr>
          <a:lstStyle/>
          <a:p>
            <a:r>
              <a:rPr lang="zh-CN" altLang="en-US" dirty="0"/>
              <a:t>课程大纲</a:t>
            </a:r>
            <a:endParaRPr lang="en-US" altLang="zh-CN" dirty="0"/>
          </a:p>
          <a:p>
            <a:pPr lvl="1"/>
            <a:r>
              <a:rPr lang="en-US" altLang="zh-CN" dirty="0"/>
              <a:t>(1)Intro</a:t>
            </a:r>
            <a:r>
              <a:rPr lang="zh-CN" altLang="en-US" dirty="0"/>
              <a:t>：数据科学概论</a:t>
            </a:r>
            <a:endParaRPr lang="en-US" altLang="zh-CN" dirty="0"/>
          </a:p>
          <a:p>
            <a:pPr lvl="1"/>
            <a:r>
              <a:rPr lang="en-US" altLang="zh-CN" dirty="0"/>
              <a:t>(2)EDA</a:t>
            </a:r>
            <a:r>
              <a:rPr lang="zh-CN" altLang="en-US" dirty="0"/>
              <a:t>：探索式数据分析</a:t>
            </a:r>
            <a:endParaRPr lang="en-US" altLang="zh-CN" dirty="0"/>
          </a:p>
          <a:p>
            <a:pPr lvl="2"/>
            <a:r>
              <a:rPr lang="en-US" altLang="zh-CN" dirty="0"/>
              <a:t>Python</a:t>
            </a:r>
            <a:r>
              <a:rPr lang="zh-CN" altLang="en-US" dirty="0"/>
              <a:t>基础、常用工具</a:t>
            </a:r>
            <a:r>
              <a:rPr lang="en-US" altLang="zh-CN" dirty="0"/>
              <a:t>pandas/numpy</a:t>
            </a:r>
            <a:r>
              <a:rPr lang="zh-CN" altLang="en-US" dirty="0"/>
              <a:t>、数据探索、预处理</a:t>
            </a:r>
            <a:endParaRPr lang="en-US" altLang="zh-CN" dirty="0"/>
          </a:p>
          <a:p>
            <a:pPr lvl="1"/>
            <a:r>
              <a:rPr lang="en-US" altLang="zh-CN" dirty="0"/>
              <a:t>(3)ML</a:t>
            </a:r>
            <a:r>
              <a:rPr lang="zh-CN" altLang="en-US" dirty="0"/>
              <a:t>：机器学习初步与实践</a:t>
            </a:r>
            <a:endParaRPr lang="en-US" altLang="zh-CN" dirty="0"/>
          </a:p>
          <a:p>
            <a:pPr lvl="2"/>
            <a:r>
              <a:rPr lang="zh-CN" altLang="en-US" dirty="0"/>
              <a:t>分类</a:t>
            </a:r>
            <a:r>
              <a:rPr lang="en-US" altLang="zh-CN" dirty="0"/>
              <a:t>(KNN)</a:t>
            </a:r>
            <a:r>
              <a:rPr lang="zh-CN" altLang="en-US" dirty="0"/>
              <a:t>、聚类</a:t>
            </a:r>
            <a:r>
              <a:rPr lang="en-US" altLang="zh-CN" dirty="0"/>
              <a:t>(K-means)</a:t>
            </a:r>
            <a:r>
              <a:rPr lang="zh-CN" altLang="en-US" dirty="0"/>
              <a:t>与回归</a:t>
            </a:r>
            <a:r>
              <a:rPr lang="en-US" altLang="zh-CN" dirty="0"/>
              <a:t>(linear regression)</a:t>
            </a:r>
            <a:r>
              <a:rPr lang="zh-CN" altLang="en-US" dirty="0"/>
              <a:t>，以及</a:t>
            </a:r>
            <a:r>
              <a:rPr lang="en-US" altLang="zh-CN" dirty="0"/>
              <a:t>Python</a:t>
            </a:r>
            <a:r>
              <a:rPr lang="zh-CN" altLang="en-US" dirty="0"/>
              <a:t>机器学习实践</a:t>
            </a:r>
            <a:r>
              <a:rPr lang="en-US" altLang="zh-CN" dirty="0"/>
              <a:t>(</a:t>
            </a:r>
            <a:r>
              <a:rPr lang="zh-CN" altLang="en-US" dirty="0"/>
              <a:t>如</a:t>
            </a:r>
            <a:r>
              <a:rPr lang="en-US" altLang="zh-CN" dirty="0"/>
              <a:t>scikit-learn)</a:t>
            </a:r>
          </a:p>
          <a:p>
            <a:pPr lvl="1"/>
            <a:r>
              <a:rPr lang="en-US" altLang="zh-CN" dirty="0"/>
              <a:t>(4)Text:</a:t>
            </a:r>
            <a:r>
              <a:rPr lang="zh-CN" altLang="en-US" dirty="0"/>
              <a:t> 文本数据分析与处理</a:t>
            </a:r>
            <a:endParaRPr lang="en-US" altLang="zh-CN" dirty="0"/>
          </a:p>
          <a:p>
            <a:pPr lvl="2"/>
            <a:r>
              <a:rPr lang="zh-CN" altLang="en-US" dirty="0"/>
              <a:t>文本的预处理</a:t>
            </a:r>
            <a:r>
              <a:rPr lang="en-US" altLang="zh-CN" dirty="0"/>
              <a:t>(</a:t>
            </a:r>
            <a:r>
              <a:rPr lang="zh-CN" altLang="en-US" dirty="0"/>
              <a:t>如中文分词</a:t>
            </a:r>
            <a:r>
              <a:rPr lang="en-US" altLang="zh-CN" dirty="0"/>
              <a:t>)</a:t>
            </a:r>
            <a:r>
              <a:rPr lang="zh-CN" altLang="en-US" dirty="0"/>
              <a:t>、文本的分类、文本的检索</a:t>
            </a:r>
            <a:r>
              <a:rPr lang="en-US" altLang="zh-CN" dirty="0"/>
              <a:t>…</a:t>
            </a:r>
          </a:p>
          <a:p>
            <a:pPr lvl="1"/>
            <a:r>
              <a:rPr lang="en-US" altLang="zh-CN" dirty="0"/>
              <a:t>(5)Graph:</a:t>
            </a:r>
            <a:r>
              <a:rPr lang="zh-CN" altLang="en-US" dirty="0"/>
              <a:t> 图数据分析与处理</a:t>
            </a:r>
            <a:endParaRPr lang="en-US" altLang="zh-CN" dirty="0"/>
          </a:p>
          <a:p>
            <a:pPr lvl="2"/>
            <a:r>
              <a:rPr lang="zh-CN" altLang="en-US" dirty="0"/>
              <a:t>图的基本概念、图的构建与可视化、图的中心度分析、图的社区检测、影响力分析</a:t>
            </a:r>
            <a:endParaRPr lang="en-US" altLang="zh-CN" dirty="0"/>
          </a:p>
          <a:p>
            <a:pPr lvl="1"/>
            <a:r>
              <a:rPr lang="en-US" altLang="zh-CN" dirty="0"/>
              <a:t>(6)System:</a:t>
            </a:r>
            <a:r>
              <a:rPr lang="zh-CN" altLang="en-US" dirty="0"/>
              <a:t> 大数据分布式处理</a:t>
            </a:r>
            <a:endParaRPr lang="en-US" altLang="zh-CN" dirty="0"/>
          </a:p>
          <a:p>
            <a:endParaRPr lang="en-US" altLang="zh-CN" dirty="0"/>
          </a:p>
          <a:p>
            <a:endParaRPr kumimoji="1" lang="en-US" altLang="zh-CN" dirty="0"/>
          </a:p>
        </p:txBody>
      </p:sp>
    </p:spTree>
    <p:extLst>
      <p:ext uri="{BB962C8B-B14F-4D97-AF65-F5344CB8AC3E}">
        <p14:creationId xmlns:p14="http://schemas.microsoft.com/office/powerpoint/2010/main" val="21307576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a:t>概论</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61138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a:t>概论</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课程考核</a:t>
            </a:r>
            <a:endParaRPr lang="en-US" altLang="zh-CN" dirty="0"/>
          </a:p>
          <a:p>
            <a:pPr lvl="1"/>
            <a:r>
              <a:rPr lang="zh-CN" altLang="en-US" dirty="0"/>
              <a:t>期末成绩：</a:t>
            </a:r>
            <a:r>
              <a:rPr lang="en-US" altLang="zh-CN" dirty="0"/>
              <a:t>40%</a:t>
            </a:r>
          </a:p>
          <a:p>
            <a:pPr lvl="2"/>
            <a:r>
              <a:rPr lang="zh-CN" altLang="en-US" dirty="0"/>
              <a:t>期末考试</a:t>
            </a:r>
            <a:r>
              <a:rPr lang="en-US" altLang="zh-CN" dirty="0"/>
              <a:t>(</a:t>
            </a:r>
            <a:r>
              <a:rPr lang="zh-CN" altLang="en-US" dirty="0"/>
              <a:t>笔试</a:t>
            </a:r>
            <a:r>
              <a:rPr lang="en-US" altLang="zh-CN" dirty="0"/>
              <a:t>)</a:t>
            </a:r>
            <a:endParaRPr lang="zh-CN" altLang="en-US" dirty="0"/>
          </a:p>
          <a:p>
            <a:pPr lvl="1"/>
            <a:endParaRPr lang="zh-CN" altLang="en-US" dirty="0"/>
          </a:p>
          <a:p>
            <a:pPr lvl="1"/>
            <a:r>
              <a:rPr lang="zh-CN" altLang="en-US" dirty="0"/>
              <a:t>平时成绩：</a:t>
            </a:r>
            <a:r>
              <a:rPr lang="en-US" altLang="zh-CN" dirty="0"/>
              <a:t>60%</a:t>
            </a:r>
          </a:p>
          <a:p>
            <a:pPr lvl="2"/>
            <a:r>
              <a:rPr lang="zh-CN" altLang="en-US" dirty="0"/>
              <a:t>期中考试</a:t>
            </a:r>
            <a:r>
              <a:rPr lang="en-US" altLang="zh-CN" dirty="0"/>
              <a:t>/</a:t>
            </a:r>
            <a:r>
              <a:rPr lang="zh-CN" altLang="en-US" dirty="0"/>
              <a:t>平时上机：</a:t>
            </a:r>
            <a:r>
              <a:rPr lang="en-US" altLang="zh-CN" dirty="0"/>
              <a:t>15%</a:t>
            </a:r>
          </a:p>
          <a:p>
            <a:pPr lvl="2"/>
            <a:r>
              <a:rPr lang="zh-CN" altLang="en-US" dirty="0"/>
              <a:t>平时作业与课程项目：</a:t>
            </a:r>
            <a:r>
              <a:rPr lang="en-US" altLang="zh-CN" dirty="0"/>
              <a:t>80%</a:t>
            </a:r>
          </a:p>
          <a:p>
            <a:pPr lvl="2"/>
            <a:r>
              <a:rPr lang="zh-CN" altLang="en-US" dirty="0"/>
              <a:t>课堂表现：</a:t>
            </a:r>
            <a:r>
              <a:rPr lang="en-US" altLang="zh-CN" dirty="0"/>
              <a:t>5%</a:t>
            </a:r>
          </a:p>
          <a:p>
            <a:endParaRPr kumimoji="1" lang="en-US" altLang="zh-CN" dirty="0"/>
          </a:p>
        </p:txBody>
      </p:sp>
    </p:spTree>
    <p:extLst>
      <p:ext uri="{BB962C8B-B14F-4D97-AF65-F5344CB8AC3E}">
        <p14:creationId xmlns:p14="http://schemas.microsoft.com/office/powerpoint/2010/main" val="1339367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概论</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pPr algn="just"/>
            <a:r>
              <a:rPr lang="zh-CN" altLang="en-US" dirty="0"/>
              <a:t>自学内容：</a:t>
            </a:r>
            <a:r>
              <a:rPr lang="en-US" altLang="zh-CN" dirty="0"/>
              <a:t>Python</a:t>
            </a:r>
            <a:r>
              <a:rPr lang="zh-CN" altLang="en-US" dirty="0"/>
              <a:t>语言基础</a:t>
            </a:r>
            <a:endParaRPr lang="en-US" altLang="zh-CN" dirty="0"/>
          </a:p>
          <a:p>
            <a:pPr lvl="1" algn="just"/>
            <a:r>
              <a:rPr lang="zh-CN" altLang="en-US" dirty="0"/>
              <a:t>编程编程自学网址：</a:t>
            </a:r>
            <a:r>
              <a:rPr lang="en-US" altLang="zh-CN" dirty="0"/>
              <a:t>https://www.sololearn.com </a:t>
            </a:r>
          </a:p>
          <a:p>
            <a:pPr lvl="2" algn="just"/>
            <a:r>
              <a:rPr lang="zh-CN" altLang="en-US" dirty="0"/>
              <a:t>个人电脑访问该网站，需要用</a:t>
            </a:r>
            <a:r>
              <a:rPr lang="en-US" altLang="zh-CN" dirty="0"/>
              <a:t>Google</a:t>
            </a:r>
            <a:r>
              <a:rPr lang="zh-CN" altLang="en-US" dirty="0"/>
              <a:t>或者</a:t>
            </a:r>
            <a:r>
              <a:rPr lang="en-US" altLang="zh-CN" dirty="0"/>
              <a:t>Facebook</a:t>
            </a:r>
            <a:r>
              <a:rPr lang="zh-CN" altLang="en-US" dirty="0"/>
              <a:t>账号进行注册，如果没有账号需要梯子才能注册</a:t>
            </a:r>
            <a:endParaRPr lang="en-US" altLang="zh-CN" dirty="0"/>
          </a:p>
          <a:p>
            <a:pPr lvl="2" algn="just"/>
            <a:r>
              <a:rPr lang="zh-CN" altLang="en-US" dirty="0"/>
              <a:t>或者可以先用</a:t>
            </a:r>
            <a:r>
              <a:rPr lang="en-US" altLang="zh-CN" dirty="0"/>
              <a:t>app</a:t>
            </a:r>
            <a:r>
              <a:rPr lang="zh-CN" altLang="en-US" dirty="0"/>
              <a:t>注册，然后登录用网站或者</a:t>
            </a:r>
            <a:r>
              <a:rPr lang="en-US" altLang="zh-CN" dirty="0"/>
              <a:t>app</a:t>
            </a:r>
            <a:r>
              <a:rPr lang="zh-CN" altLang="en-US" dirty="0"/>
              <a:t>都行</a:t>
            </a:r>
            <a:endParaRPr lang="en-US" altLang="zh-CN" dirty="0"/>
          </a:p>
          <a:p>
            <a:pPr lvl="2" algn="just"/>
            <a:r>
              <a:rPr lang="zh-CN" altLang="en-US" dirty="0"/>
              <a:t>学习其中</a:t>
            </a:r>
            <a:r>
              <a:rPr lang="en-US" altLang="zh-CN" dirty="0"/>
              <a:t>Python 3 Tutorial</a:t>
            </a:r>
            <a:r>
              <a:rPr lang="zh-CN" altLang="en-US" dirty="0"/>
              <a:t>教程</a:t>
            </a:r>
            <a:r>
              <a:rPr lang="en-US" altLang="zh-CN" dirty="0"/>
              <a:t>(</a:t>
            </a:r>
            <a:r>
              <a:rPr lang="en-US" altLang="zh-CN" dirty="0">
                <a:hlinkClick r:id="rId2"/>
              </a:rPr>
              <a:t>https://www.sololearn.com/Play/Python/</a:t>
            </a:r>
            <a:r>
              <a:rPr lang="en-US" altLang="zh-CN" dirty="0"/>
              <a:t>)</a:t>
            </a:r>
            <a:r>
              <a:rPr lang="zh-CN" altLang="en-US" dirty="0"/>
              <a:t>。</a:t>
            </a:r>
            <a:endParaRPr lang="en-US" altLang="zh-CN" dirty="0"/>
          </a:p>
          <a:p>
            <a:pPr lvl="2" algn="just"/>
            <a:r>
              <a:rPr lang="zh-CN" altLang="en-US" dirty="0"/>
              <a:t>总共学习</a:t>
            </a:r>
            <a:r>
              <a:rPr lang="en-US" altLang="zh-CN" dirty="0"/>
              <a:t>9</a:t>
            </a:r>
            <a:r>
              <a:rPr lang="zh-CN" altLang="en-US" dirty="0"/>
              <a:t>个</a:t>
            </a:r>
            <a:r>
              <a:rPr lang="en-US" altLang="zh-CN" dirty="0"/>
              <a:t>modules</a:t>
            </a:r>
          </a:p>
          <a:p>
            <a:pPr lvl="2" algn="just"/>
            <a:r>
              <a:rPr lang="zh-CN" altLang="en-US" dirty="0"/>
              <a:t>在</a:t>
            </a:r>
            <a:r>
              <a:rPr lang="en-US" altLang="zh-CN" dirty="0"/>
              <a:t>OBE</a:t>
            </a:r>
            <a:r>
              <a:rPr lang="zh-CN" altLang="en-US" dirty="0"/>
              <a:t>上提交证书</a:t>
            </a:r>
          </a:p>
          <a:p>
            <a:pPr lvl="1" algn="just"/>
            <a:endParaRPr kumimoji="1" lang="en-US" altLang="zh-CN" dirty="0"/>
          </a:p>
        </p:txBody>
      </p:sp>
      <p:sp>
        <p:nvSpPr>
          <p:cNvPr id="4" name="矩形 3">
            <a:extLst>
              <a:ext uri="{FF2B5EF4-FFF2-40B4-BE49-F238E27FC236}">
                <a16:creationId xmlns:a16="http://schemas.microsoft.com/office/drawing/2014/main" id="{274399AE-AA4B-4E10-A2AF-0FC4608F330B}"/>
              </a:ext>
            </a:extLst>
          </p:cNvPr>
          <p:cNvSpPr/>
          <p:nvPr/>
        </p:nvSpPr>
        <p:spPr>
          <a:xfrm>
            <a:off x="1988273" y="3998169"/>
            <a:ext cx="5026954" cy="369332"/>
          </a:xfrm>
          <a:prstGeom prst="rect">
            <a:avLst/>
          </a:prstGeom>
          <a:solidFill>
            <a:schemeClr val="accent3">
              <a:lumMod val="20000"/>
              <a:lumOff val="80000"/>
            </a:schemeClr>
          </a:solidFill>
          <a:ln>
            <a:solidFill>
              <a:schemeClr val="accent1"/>
            </a:solidFill>
          </a:ln>
        </p:spPr>
        <p:txBody>
          <a:bodyPr wrap="none">
            <a:spAutoFit/>
          </a:bodyPr>
          <a:lstStyle/>
          <a:p>
            <a:r>
              <a:rPr lang="en-US" altLang="zh-CN" dirty="0"/>
              <a:t>URL</a:t>
            </a:r>
            <a:r>
              <a:rPr lang="zh-CN" altLang="en-US" dirty="0"/>
              <a:t>改为https://www.sololearn.com/learning/1073</a:t>
            </a:r>
          </a:p>
        </p:txBody>
      </p:sp>
    </p:spTree>
    <p:extLst>
      <p:ext uri="{BB962C8B-B14F-4D97-AF65-F5344CB8AC3E}">
        <p14:creationId xmlns:p14="http://schemas.microsoft.com/office/powerpoint/2010/main" val="1501584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a:t>概论</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727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a:t>概论</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79988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a:t>概论</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什么是数据科学</a:t>
            </a:r>
            <a:r>
              <a:rPr lang="en-US" altLang="zh-CN" dirty="0"/>
              <a:t>(</a:t>
            </a:r>
            <a:r>
              <a:rPr lang="zh-CN" altLang="en-US" dirty="0"/>
              <a:t>家</a:t>
            </a:r>
            <a:r>
              <a:rPr lang="en-US" altLang="zh-CN" dirty="0"/>
              <a:t>)</a:t>
            </a:r>
            <a:r>
              <a:rPr lang="zh-CN" altLang="en-US" dirty="0"/>
              <a:t>？</a:t>
            </a:r>
            <a:endParaRPr lang="en-US" altLang="zh-CN" dirty="0"/>
          </a:p>
          <a:p>
            <a:pPr lvl="1"/>
            <a:r>
              <a:rPr lang="zh-CN" altLang="en-US" dirty="0">
                <a:latin typeface="Microsoft YaHei" charset="-122"/>
                <a:ea typeface="Microsoft YaHei" charset="-122"/>
                <a:cs typeface="Microsoft YaHei" charset="-122"/>
              </a:rPr>
              <a:t>说什么的都有</a:t>
            </a:r>
            <a:endParaRPr lang="en-US" altLang="zh-CN" dirty="0">
              <a:latin typeface="Microsoft YaHei" charset="-122"/>
              <a:ea typeface="Microsoft YaHei" charset="-122"/>
              <a:cs typeface="Microsoft YaHei" charset="-122"/>
            </a:endParaRPr>
          </a:p>
          <a:p>
            <a:pPr lvl="2"/>
            <a:r>
              <a:rPr lang="en-US" altLang="zh-CN" dirty="0">
                <a:latin typeface="Calibri" charset="0"/>
                <a:ea typeface="Calibri" charset="0"/>
                <a:cs typeface="Calibri" charset="0"/>
              </a:rPr>
              <a:t>A data scientist is a data analyst who lives in California</a:t>
            </a:r>
          </a:p>
          <a:p>
            <a:pPr lvl="2"/>
            <a:r>
              <a:rPr lang="en-US" altLang="zh-CN" dirty="0">
                <a:latin typeface="Calibri" charset="0"/>
                <a:ea typeface="Calibri" charset="0"/>
                <a:cs typeface="Calibri" charset="0"/>
              </a:rPr>
              <a:t>A data scientist is someone who is better at statistics than any software engineer and better at software engineering than any statistician</a:t>
            </a:r>
          </a:p>
          <a:p>
            <a:pPr lvl="2"/>
            <a:r>
              <a:rPr lang="en-US" altLang="zh-CN" dirty="0">
                <a:latin typeface="Calibri" charset="0"/>
                <a:ea typeface="Calibri" charset="0"/>
                <a:cs typeface="Calibri" charset="0"/>
              </a:rPr>
              <a:t>Data Science is statistics on a Mac</a:t>
            </a:r>
          </a:p>
          <a:p>
            <a:pPr lvl="1"/>
            <a:endParaRPr lang="en-US" altLang="zh-CN" dirty="0">
              <a:latin typeface="Calibri" charset="0"/>
              <a:ea typeface="Calibri" charset="0"/>
              <a:cs typeface="Calibri" charset="0"/>
            </a:endParaRPr>
          </a:p>
          <a:p>
            <a:pPr lvl="1"/>
            <a:r>
              <a:rPr lang="zh-CN" altLang="en-US" dirty="0">
                <a:latin typeface="Microsoft YaHei" charset="-122"/>
                <a:ea typeface="Microsoft YaHei" charset="-122"/>
                <a:cs typeface="Microsoft YaHei" charset="-122"/>
              </a:rPr>
              <a:t>没有人真的知道什么是数据科学</a:t>
            </a:r>
            <a:r>
              <a:rPr lang="en-US" altLang="zh-CN" dirty="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家</a:t>
            </a:r>
            <a:r>
              <a:rPr lang="en-US" altLang="zh-CN" dirty="0">
                <a:latin typeface="Microsoft YaHei" charset="-122"/>
                <a:ea typeface="Microsoft YaHei" charset="-122"/>
                <a:cs typeface="Microsoft YaHei" charset="-122"/>
              </a:rPr>
              <a:t>)……</a:t>
            </a:r>
          </a:p>
          <a:p>
            <a:pPr lvl="2"/>
            <a:r>
              <a:rPr lang="zh-CN" altLang="en-US" dirty="0">
                <a:latin typeface="Microsoft YaHei" charset="-122"/>
                <a:ea typeface="Microsoft YaHei" charset="-122"/>
                <a:cs typeface="Microsoft YaHei" charset="-122"/>
              </a:rPr>
              <a:t>数据科学方兴未艾，概念内涵在不断地变化发展</a:t>
            </a:r>
            <a:endParaRPr lang="en-US" altLang="zh-CN" dirty="0">
              <a:latin typeface="Microsoft YaHei" charset="-122"/>
              <a:ea typeface="Microsoft YaHei" charset="-122"/>
              <a:cs typeface="Microsoft YaHei" charset="-122"/>
            </a:endParaRPr>
          </a:p>
          <a:p>
            <a:pPr lvl="2"/>
            <a:r>
              <a:rPr lang="zh-CN" altLang="en-US" dirty="0">
                <a:latin typeface="Microsoft YaHei" charset="-122"/>
                <a:ea typeface="Microsoft YaHei" charset="-122"/>
                <a:cs typeface="Microsoft YaHei" charset="-122"/>
              </a:rPr>
              <a:t>人们对数据科学还没有明确地形成统一的定义</a:t>
            </a:r>
            <a:endParaRPr lang="en-US" altLang="zh-CN" dirty="0">
              <a:latin typeface="Microsoft YaHei" charset="-122"/>
              <a:ea typeface="Microsoft YaHei" charset="-122"/>
              <a:cs typeface="Microsoft YaHei" charset="-122"/>
            </a:endParaRPr>
          </a:p>
          <a:p>
            <a:endParaRPr kumimoji="1" lang="en-US" altLang="zh-CN" dirty="0"/>
          </a:p>
        </p:txBody>
      </p:sp>
    </p:spTree>
    <p:extLst>
      <p:ext uri="{BB962C8B-B14F-4D97-AF65-F5344CB8AC3E}">
        <p14:creationId xmlns:p14="http://schemas.microsoft.com/office/powerpoint/2010/main" val="2099832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a:t>概论</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一个公认却很宽泛的定义</a:t>
            </a:r>
            <a:endParaRPr kumimoji="1" lang="en-US" altLang="zh-CN" dirty="0"/>
          </a:p>
        </p:txBody>
      </p:sp>
      <p:sp>
        <p:nvSpPr>
          <p:cNvPr id="4" name="Rectangle 3"/>
          <p:cNvSpPr/>
          <p:nvPr/>
        </p:nvSpPr>
        <p:spPr>
          <a:xfrm>
            <a:off x="264969" y="1401158"/>
            <a:ext cx="5074226" cy="1200329"/>
          </a:xfrm>
          <a:prstGeom prst="rect">
            <a:avLst/>
          </a:prstGeom>
          <a:solidFill>
            <a:schemeClr val="accent3">
              <a:lumMod val="20000"/>
              <a:lumOff val="80000"/>
            </a:schemeClr>
          </a:solidFill>
          <a:ln>
            <a:solidFill>
              <a:srgbClr val="C00000"/>
            </a:solidFill>
          </a:ln>
        </p:spPr>
        <p:txBody>
          <a:bodyPr wrap="square">
            <a:spAutoFit/>
          </a:bodyPr>
          <a:lstStyle/>
          <a:p>
            <a:pPr algn="just"/>
            <a:r>
              <a:rPr lang="en-US" dirty="0">
                <a:latin typeface="CMSS10" charset="0"/>
              </a:rPr>
              <a:t>Data science is an </a:t>
            </a:r>
            <a:r>
              <a:rPr lang="en-US" dirty="0">
                <a:solidFill>
                  <a:srgbClr val="C00000"/>
                </a:solidFill>
                <a:latin typeface="CMSS10" charset="0"/>
              </a:rPr>
              <a:t>inter-disciplinary</a:t>
            </a:r>
            <a:r>
              <a:rPr lang="en-US" dirty="0">
                <a:latin typeface="CMSS10" charset="0"/>
              </a:rPr>
              <a:t> field that uses scientific methods, processes, algorithms and systems to extract </a:t>
            </a:r>
            <a:r>
              <a:rPr lang="en-US" dirty="0">
                <a:solidFill>
                  <a:srgbClr val="C00000"/>
                </a:solidFill>
                <a:latin typeface="CMSS10" charset="0"/>
              </a:rPr>
              <a:t>knowledge</a:t>
            </a:r>
            <a:r>
              <a:rPr lang="en-US" dirty="0">
                <a:latin typeface="CMSS10" charset="0"/>
              </a:rPr>
              <a:t> and </a:t>
            </a:r>
            <a:r>
              <a:rPr lang="en-US" dirty="0">
                <a:solidFill>
                  <a:srgbClr val="C00000"/>
                </a:solidFill>
                <a:latin typeface="CMSS10" charset="0"/>
              </a:rPr>
              <a:t>insights</a:t>
            </a:r>
            <a:r>
              <a:rPr lang="en-US" dirty="0">
                <a:latin typeface="CMSS10" charset="0"/>
              </a:rPr>
              <a:t> from many structural and unstructured data.</a:t>
            </a:r>
            <a:endParaRPr lang="en-US" dirty="0">
              <a:effectLst/>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6841" y="954434"/>
            <a:ext cx="3465711" cy="3141128"/>
          </a:xfrm>
          <a:prstGeom prst="rect">
            <a:avLst/>
          </a:prstGeom>
        </p:spPr>
      </p:pic>
      <p:pic>
        <p:nvPicPr>
          <p:cNvPr id="1026" name="Picture 2" descr="https://img0.baidu.com/it/u=847753554,311329264&amp;fm=26&amp;fmt=au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8377" y="2715787"/>
            <a:ext cx="3457749" cy="1943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4985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a:t>概论</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15191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111111111"/>
</p:tagLst>
</file>

<file path=ppt/theme/theme1.xml><?xml version="1.0" encoding="utf-8"?>
<a:theme xmlns:a="http://schemas.openxmlformats.org/drawingml/2006/main" name="清风素材 https://12sc.taobao.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6871</TotalTime>
  <Words>2770</Words>
  <Application>Microsoft Office PowerPoint</Application>
  <PresentationFormat>全屏显示(16:9)</PresentationFormat>
  <Paragraphs>436</Paragraphs>
  <Slides>59</Slides>
  <Notes>2</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59</vt:i4>
      </vt:variant>
    </vt:vector>
  </HeadingPairs>
  <TitlesOfParts>
    <vt:vector size="73" baseType="lpstr">
      <vt:lpstr>CMSS10</vt:lpstr>
      <vt:lpstr>Helvetica Neue</vt:lpstr>
      <vt:lpstr>华文楷体</vt:lpstr>
      <vt:lpstr>STZhongsong</vt:lpstr>
      <vt:lpstr>宋体</vt:lpstr>
      <vt:lpstr>微软雅黑</vt:lpstr>
      <vt:lpstr>微软雅黑</vt:lpstr>
      <vt:lpstr>Arial</vt:lpstr>
      <vt:lpstr>Calibri</vt:lpstr>
      <vt:lpstr>Cambria Math</vt:lpstr>
      <vt:lpstr>Mangal</vt:lpstr>
      <vt:lpstr>Times New Roman</vt:lpstr>
      <vt:lpstr>Wingdings</vt:lpstr>
      <vt:lpstr>清风素材 https://12sc.taobao.com/</vt:lpstr>
      <vt:lpstr>PowerPoint 演示文稿</vt:lpstr>
      <vt:lpstr>PowerPoint 演示文稿</vt:lpstr>
      <vt:lpstr>概论</vt:lpstr>
      <vt:lpstr>概论</vt:lpstr>
      <vt:lpstr>概论</vt:lpstr>
      <vt:lpstr>概论</vt:lpstr>
      <vt:lpstr>概论</vt:lpstr>
      <vt:lpstr>概论</vt:lpstr>
      <vt:lpstr>概论</vt:lpstr>
      <vt:lpstr>概论</vt:lpstr>
      <vt:lpstr>概论</vt:lpstr>
      <vt:lpstr>概论</vt:lpstr>
      <vt:lpstr>概论</vt:lpstr>
      <vt:lpstr>概论</vt:lpstr>
      <vt:lpstr>概论</vt:lpstr>
      <vt:lpstr>概论</vt:lpstr>
      <vt:lpstr>概论</vt:lpstr>
      <vt:lpstr>概论</vt:lpstr>
      <vt:lpstr>概论</vt:lpstr>
      <vt:lpstr>概论</vt:lpstr>
      <vt:lpstr>概论</vt:lpstr>
      <vt:lpstr>概论</vt:lpstr>
      <vt:lpstr>概论</vt:lpstr>
      <vt:lpstr>概论</vt:lpstr>
      <vt:lpstr>概论</vt:lpstr>
      <vt:lpstr>概论</vt:lpstr>
      <vt:lpstr>概论</vt:lpstr>
      <vt:lpstr>概论</vt:lpstr>
      <vt:lpstr>概论</vt:lpstr>
      <vt:lpstr>概论</vt:lpstr>
      <vt:lpstr>概论</vt:lpstr>
      <vt:lpstr>概论</vt:lpstr>
      <vt:lpstr>概论</vt:lpstr>
      <vt:lpstr>概论</vt:lpstr>
      <vt:lpstr>概论</vt:lpstr>
      <vt:lpstr>概论</vt:lpstr>
      <vt:lpstr>概论</vt:lpstr>
      <vt:lpstr>概论</vt:lpstr>
      <vt:lpstr>概论</vt:lpstr>
      <vt:lpstr>概论</vt:lpstr>
      <vt:lpstr>概论</vt:lpstr>
      <vt:lpstr>概论</vt:lpstr>
      <vt:lpstr>概论</vt:lpstr>
      <vt:lpstr>概论</vt:lpstr>
      <vt:lpstr>概论</vt:lpstr>
      <vt:lpstr>概论</vt:lpstr>
      <vt:lpstr>概论</vt:lpstr>
      <vt:lpstr>概论</vt:lpstr>
      <vt:lpstr>概论</vt:lpstr>
      <vt:lpstr>概论</vt:lpstr>
      <vt:lpstr>概论</vt:lpstr>
      <vt:lpstr>概论</vt:lpstr>
      <vt:lpstr>概论</vt:lpstr>
      <vt:lpstr>概论</vt:lpstr>
      <vt:lpstr>概论</vt:lpstr>
      <vt:lpstr>概论</vt:lpstr>
      <vt:lpstr>概论</vt:lpstr>
      <vt:lpstr>概论</vt:lpstr>
      <vt:lpstr>概论</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Administrator</dc:creator>
  <cp:keywords/>
  <dc:description/>
  <cp:lastModifiedBy>雄派 覃</cp:lastModifiedBy>
  <cp:revision>390</cp:revision>
  <cp:lastPrinted>2020-03-27T09:34:47Z</cp:lastPrinted>
  <dcterms:created xsi:type="dcterms:W3CDTF">2015-01-23T04:02:45Z</dcterms:created>
  <dcterms:modified xsi:type="dcterms:W3CDTF">2022-03-02T02:52:02Z</dcterms:modified>
  <cp:category/>
  <cp:contentStatus>12sc.taobao.com</cp:contentStatus>
</cp:coreProperties>
</file>